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sldIdLst>
    <p:sldId id="435" r:id="rId2"/>
    <p:sldId id="434" r:id="rId3"/>
    <p:sldId id="299" r:id="rId4"/>
    <p:sldId id="257" r:id="rId5"/>
    <p:sldId id="262" r:id="rId6"/>
    <p:sldId id="258" r:id="rId7"/>
    <p:sldId id="412" r:id="rId8"/>
    <p:sldId id="280" r:id="rId9"/>
    <p:sldId id="279" r:id="rId10"/>
    <p:sldId id="261" r:id="rId11"/>
    <p:sldId id="281" r:id="rId12"/>
    <p:sldId id="263" r:id="rId13"/>
    <p:sldId id="264" r:id="rId14"/>
    <p:sldId id="266" r:id="rId15"/>
    <p:sldId id="267" r:id="rId16"/>
    <p:sldId id="268" r:id="rId17"/>
    <p:sldId id="269" r:id="rId18"/>
    <p:sldId id="270" r:id="rId19"/>
    <p:sldId id="271" r:id="rId20"/>
    <p:sldId id="272" r:id="rId21"/>
    <p:sldId id="273" r:id="rId22"/>
    <p:sldId id="274" r:id="rId23"/>
    <p:sldId id="276"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2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7"/>
    <p:restoredTop sz="94624"/>
  </p:normalViewPr>
  <p:slideViewPr>
    <p:cSldViewPr snapToGrid="0">
      <p:cViewPr varScale="1">
        <p:scale>
          <a:sx n="106" d="100"/>
          <a:sy n="106"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6999E1-C0CF-4F55-80BC-1D388E7C57F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015D63E-59A2-4C14-B2A9-EDBFE6DEEE78}">
      <dgm:prSet/>
      <dgm:spPr/>
      <dgm:t>
        <a:bodyPr/>
        <a:lstStyle/>
        <a:p>
          <a:r>
            <a:rPr lang="en-US"/>
            <a:t>‘ to be a successful character’ </a:t>
          </a:r>
        </a:p>
      </dgm:t>
    </dgm:pt>
    <dgm:pt modelId="{DF7F2145-7B20-49B2-BE0F-D1E797801CAA}" type="parTrans" cxnId="{2C6E5461-4C30-457C-8614-49E5133098F5}">
      <dgm:prSet/>
      <dgm:spPr/>
      <dgm:t>
        <a:bodyPr/>
        <a:lstStyle/>
        <a:p>
          <a:endParaRPr lang="en-US"/>
        </a:p>
      </dgm:t>
    </dgm:pt>
    <dgm:pt modelId="{F1D0D023-3A2D-43C2-8C19-9983FF00DEA7}" type="sibTrans" cxnId="{2C6E5461-4C30-457C-8614-49E5133098F5}">
      <dgm:prSet/>
      <dgm:spPr/>
      <dgm:t>
        <a:bodyPr/>
        <a:lstStyle/>
        <a:p>
          <a:endParaRPr lang="en-US"/>
        </a:p>
      </dgm:t>
    </dgm:pt>
    <dgm:pt modelId="{FCEC9FBA-85A1-4082-AD60-EF3D61D79807}">
      <dgm:prSet/>
      <dgm:spPr/>
      <dgm:t>
        <a:bodyPr/>
        <a:lstStyle/>
        <a:p>
          <a:r>
            <a:rPr lang="en-US"/>
            <a:t>‘ keep happiness for my life’</a:t>
          </a:r>
        </a:p>
      </dgm:t>
    </dgm:pt>
    <dgm:pt modelId="{4B8F0995-C3CD-4B36-A286-10B5A86ACD01}" type="parTrans" cxnId="{24B0B1FE-9C00-4768-8D9A-4279E07E7E55}">
      <dgm:prSet/>
      <dgm:spPr/>
      <dgm:t>
        <a:bodyPr/>
        <a:lstStyle/>
        <a:p>
          <a:endParaRPr lang="en-US"/>
        </a:p>
      </dgm:t>
    </dgm:pt>
    <dgm:pt modelId="{C8F2D2A5-7B7F-4047-883E-45C9A59B0129}" type="sibTrans" cxnId="{24B0B1FE-9C00-4768-8D9A-4279E07E7E55}">
      <dgm:prSet/>
      <dgm:spPr/>
      <dgm:t>
        <a:bodyPr/>
        <a:lstStyle/>
        <a:p>
          <a:endParaRPr lang="en-US"/>
        </a:p>
      </dgm:t>
    </dgm:pt>
    <dgm:pt modelId="{D52E5D6F-416F-4981-AFD1-6F33D6CD1945}">
      <dgm:prSet/>
      <dgm:spPr/>
      <dgm:t>
        <a:bodyPr/>
        <a:lstStyle/>
        <a:p>
          <a:r>
            <a:rPr lang="en-US"/>
            <a:t>‘ be a helpful person to the associates’</a:t>
          </a:r>
        </a:p>
      </dgm:t>
    </dgm:pt>
    <dgm:pt modelId="{C653C1FC-74E3-4BA6-9A25-E14BB00AF46E}" type="parTrans" cxnId="{EDC2556F-0A19-43E0-A1FC-45FA3EBAE1A0}">
      <dgm:prSet/>
      <dgm:spPr/>
      <dgm:t>
        <a:bodyPr/>
        <a:lstStyle/>
        <a:p>
          <a:endParaRPr lang="en-US"/>
        </a:p>
      </dgm:t>
    </dgm:pt>
    <dgm:pt modelId="{40CFEAE6-2A9C-4850-BBE4-2131E36265B0}" type="sibTrans" cxnId="{EDC2556F-0A19-43E0-A1FC-45FA3EBAE1A0}">
      <dgm:prSet/>
      <dgm:spPr/>
      <dgm:t>
        <a:bodyPr/>
        <a:lstStyle/>
        <a:p>
          <a:endParaRPr lang="en-US"/>
        </a:p>
      </dgm:t>
    </dgm:pt>
    <dgm:pt modelId="{703F9212-DA31-4EEB-87F5-178EC9D2199C}">
      <dgm:prSet/>
      <dgm:spPr/>
      <dgm:t>
        <a:bodyPr/>
        <a:lstStyle/>
        <a:p>
          <a:r>
            <a:rPr lang="en-US"/>
            <a:t>‘ most popular character in the country/world’</a:t>
          </a:r>
        </a:p>
      </dgm:t>
    </dgm:pt>
    <dgm:pt modelId="{10CBE61D-1BC3-48E5-9ADA-0D5125F822AE}" type="parTrans" cxnId="{DD4D8777-3B6A-4FDC-AB82-BC6E134E3A35}">
      <dgm:prSet/>
      <dgm:spPr/>
      <dgm:t>
        <a:bodyPr/>
        <a:lstStyle/>
        <a:p>
          <a:endParaRPr lang="en-US"/>
        </a:p>
      </dgm:t>
    </dgm:pt>
    <dgm:pt modelId="{8BCD6094-22E0-4325-A348-B066CA706C91}" type="sibTrans" cxnId="{DD4D8777-3B6A-4FDC-AB82-BC6E134E3A35}">
      <dgm:prSet/>
      <dgm:spPr/>
      <dgm:t>
        <a:bodyPr/>
        <a:lstStyle/>
        <a:p>
          <a:endParaRPr lang="en-US"/>
        </a:p>
      </dgm:t>
    </dgm:pt>
    <dgm:pt modelId="{172E5D5B-8F96-4A8E-AFD6-1EF06977176F}">
      <dgm:prSet/>
      <dgm:spPr/>
      <dgm:t>
        <a:bodyPr/>
        <a:lstStyle/>
        <a:p>
          <a:r>
            <a:rPr lang="en-US"/>
            <a:t>………………………………..</a:t>
          </a:r>
        </a:p>
      </dgm:t>
    </dgm:pt>
    <dgm:pt modelId="{67210D76-7ACC-4A48-8B45-EBEC2A637ED5}" type="parTrans" cxnId="{92C6BE0D-3450-4B67-B668-EF1F37724177}">
      <dgm:prSet/>
      <dgm:spPr/>
      <dgm:t>
        <a:bodyPr/>
        <a:lstStyle/>
        <a:p>
          <a:endParaRPr lang="en-US"/>
        </a:p>
      </dgm:t>
    </dgm:pt>
    <dgm:pt modelId="{5AD5565D-D88A-435B-9991-4FB6B8D1A1B6}" type="sibTrans" cxnId="{92C6BE0D-3450-4B67-B668-EF1F37724177}">
      <dgm:prSet/>
      <dgm:spPr/>
      <dgm:t>
        <a:bodyPr/>
        <a:lstStyle/>
        <a:p>
          <a:endParaRPr lang="en-US"/>
        </a:p>
      </dgm:t>
    </dgm:pt>
    <dgm:pt modelId="{55809635-1D2A-4E50-9148-AD7BB905AAF1}" type="pres">
      <dgm:prSet presAssocID="{236999E1-C0CF-4F55-80BC-1D388E7C57F4}" presName="linear" presStyleCnt="0">
        <dgm:presLayoutVars>
          <dgm:animLvl val="lvl"/>
          <dgm:resizeHandles val="exact"/>
        </dgm:presLayoutVars>
      </dgm:prSet>
      <dgm:spPr/>
    </dgm:pt>
    <dgm:pt modelId="{AE314D9A-2AE9-404F-A287-D1FBFA14B7CE}" type="pres">
      <dgm:prSet presAssocID="{0015D63E-59A2-4C14-B2A9-EDBFE6DEEE78}" presName="parentText" presStyleLbl="node1" presStyleIdx="0" presStyleCnt="5">
        <dgm:presLayoutVars>
          <dgm:chMax val="0"/>
          <dgm:bulletEnabled val="1"/>
        </dgm:presLayoutVars>
      </dgm:prSet>
      <dgm:spPr/>
    </dgm:pt>
    <dgm:pt modelId="{401740E9-330B-4037-9A21-EC3403A56FBE}" type="pres">
      <dgm:prSet presAssocID="{F1D0D023-3A2D-43C2-8C19-9983FF00DEA7}" presName="spacer" presStyleCnt="0"/>
      <dgm:spPr/>
    </dgm:pt>
    <dgm:pt modelId="{9AFC0006-4C8B-4D37-B279-393125B2ED98}" type="pres">
      <dgm:prSet presAssocID="{FCEC9FBA-85A1-4082-AD60-EF3D61D79807}" presName="parentText" presStyleLbl="node1" presStyleIdx="1" presStyleCnt="5">
        <dgm:presLayoutVars>
          <dgm:chMax val="0"/>
          <dgm:bulletEnabled val="1"/>
        </dgm:presLayoutVars>
      </dgm:prSet>
      <dgm:spPr/>
    </dgm:pt>
    <dgm:pt modelId="{7F99AE70-F487-43F6-8322-94990B805C07}" type="pres">
      <dgm:prSet presAssocID="{C8F2D2A5-7B7F-4047-883E-45C9A59B0129}" presName="spacer" presStyleCnt="0"/>
      <dgm:spPr/>
    </dgm:pt>
    <dgm:pt modelId="{43317B30-1CB9-46D9-99F0-772214F3977E}" type="pres">
      <dgm:prSet presAssocID="{D52E5D6F-416F-4981-AFD1-6F33D6CD1945}" presName="parentText" presStyleLbl="node1" presStyleIdx="2" presStyleCnt="5">
        <dgm:presLayoutVars>
          <dgm:chMax val="0"/>
          <dgm:bulletEnabled val="1"/>
        </dgm:presLayoutVars>
      </dgm:prSet>
      <dgm:spPr/>
    </dgm:pt>
    <dgm:pt modelId="{D7B063E0-2D86-45FC-BD23-19035307AC55}" type="pres">
      <dgm:prSet presAssocID="{40CFEAE6-2A9C-4850-BBE4-2131E36265B0}" presName="spacer" presStyleCnt="0"/>
      <dgm:spPr/>
    </dgm:pt>
    <dgm:pt modelId="{FEB301E6-8DC9-4675-97F9-8D9DA7B517CF}" type="pres">
      <dgm:prSet presAssocID="{703F9212-DA31-4EEB-87F5-178EC9D2199C}" presName="parentText" presStyleLbl="node1" presStyleIdx="3" presStyleCnt="5">
        <dgm:presLayoutVars>
          <dgm:chMax val="0"/>
          <dgm:bulletEnabled val="1"/>
        </dgm:presLayoutVars>
      </dgm:prSet>
      <dgm:spPr/>
    </dgm:pt>
    <dgm:pt modelId="{547A7362-3D1D-4354-979F-F1AC0333307A}" type="pres">
      <dgm:prSet presAssocID="{8BCD6094-22E0-4325-A348-B066CA706C91}" presName="spacer" presStyleCnt="0"/>
      <dgm:spPr/>
    </dgm:pt>
    <dgm:pt modelId="{3D047AB7-2E6B-426D-8CD4-D4F7AD53ACC0}" type="pres">
      <dgm:prSet presAssocID="{172E5D5B-8F96-4A8E-AFD6-1EF06977176F}" presName="parentText" presStyleLbl="node1" presStyleIdx="4" presStyleCnt="5">
        <dgm:presLayoutVars>
          <dgm:chMax val="0"/>
          <dgm:bulletEnabled val="1"/>
        </dgm:presLayoutVars>
      </dgm:prSet>
      <dgm:spPr/>
    </dgm:pt>
  </dgm:ptLst>
  <dgm:cxnLst>
    <dgm:cxn modelId="{92C6BE0D-3450-4B67-B668-EF1F37724177}" srcId="{236999E1-C0CF-4F55-80BC-1D388E7C57F4}" destId="{172E5D5B-8F96-4A8E-AFD6-1EF06977176F}" srcOrd="4" destOrd="0" parTransId="{67210D76-7ACC-4A48-8B45-EBEC2A637ED5}" sibTransId="{5AD5565D-D88A-435B-9991-4FB6B8D1A1B6}"/>
    <dgm:cxn modelId="{440D220E-3A0F-4BF1-BE7A-9C2D88BBD8EB}" type="presOf" srcId="{D52E5D6F-416F-4981-AFD1-6F33D6CD1945}" destId="{43317B30-1CB9-46D9-99F0-772214F3977E}" srcOrd="0" destOrd="0" presId="urn:microsoft.com/office/officeart/2005/8/layout/vList2"/>
    <dgm:cxn modelId="{BFA84F48-A14C-4D03-B515-412BB61DCDB9}" type="presOf" srcId="{703F9212-DA31-4EEB-87F5-178EC9D2199C}" destId="{FEB301E6-8DC9-4675-97F9-8D9DA7B517CF}" srcOrd="0" destOrd="0" presId="urn:microsoft.com/office/officeart/2005/8/layout/vList2"/>
    <dgm:cxn modelId="{2C6E5461-4C30-457C-8614-49E5133098F5}" srcId="{236999E1-C0CF-4F55-80BC-1D388E7C57F4}" destId="{0015D63E-59A2-4C14-B2A9-EDBFE6DEEE78}" srcOrd="0" destOrd="0" parTransId="{DF7F2145-7B20-49B2-BE0F-D1E797801CAA}" sibTransId="{F1D0D023-3A2D-43C2-8C19-9983FF00DEA7}"/>
    <dgm:cxn modelId="{EDC2556F-0A19-43E0-A1FC-45FA3EBAE1A0}" srcId="{236999E1-C0CF-4F55-80BC-1D388E7C57F4}" destId="{D52E5D6F-416F-4981-AFD1-6F33D6CD1945}" srcOrd="2" destOrd="0" parTransId="{C653C1FC-74E3-4BA6-9A25-E14BB00AF46E}" sibTransId="{40CFEAE6-2A9C-4850-BBE4-2131E36265B0}"/>
    <dgm:cxn modelId="{DD4D8777-3B6A-4FDC-AB82-BC6E134E3A35}" srcId="{236999E1-C0CF-4F55-80BC-1D388E7C57F4}" destId="{703F9212-DA31-4EEB-87F5-178EC9D2199C}" srcOrd="3" destOrd="0" parTransId="{10CBE61D-1BC3-48E5-9ADA-0D5125F822AE}" sibTransId="{8BCD6094-22E0-4325-A348-B066CA706C91}"/>
    <dgm:cxn modelId="{F43C767A-43CE-45AD-B7FA-8B8183D7733A}" type="presOf" srcId="{236999E1-C0CF-4F55-80BC-1D388E7C57F4}" destId="{55809635-1D2A-4E50-9148-AD7BB905AAF1}" srcOrd="0" destOrd="0" presId="urn:microsoft.com/office/officeart/2005/8/layout/vList2"/>
    <dgm:cxn modelId="{7043C3A5-9806-45CC-B55D-33AC52D28871}" type="presOf" srcId="{0015D63E-59A2-4C14-B2A9-EDBFE6DEEE78}" destId="{AE314D9A-2AE9-404F-A287-D1FBFA14B7CE}" srcOrd="0" destOrd="0" presId="urn:microsoft.com/office/officeart/2005/8/layout/vList2"/>
    <dgm:cxn modelId="{CE88C2C6-1F02-42D3-8A74-D641CA8FA2D3}" type="presOf" srcId="{FCEC9FBA-85A1-4082-AD60-EF3D61D79807}" destId="{9AFC0006-4C8B-4D37-B279-393125B2ED98}" srcOrd="0" destOrd="0" presId="urn:microsoft.com/office/officeart/2005/8/layout/vList2"/>
    <dgm:cxn modelId="{267B9AD9-E94A-47BA-AD9E-FDFE512199D0}" type="presOf" srcId="{172E5D5B-8F96-4A8E-AFD6-1EF06977176F}" destId="{3D047AB7-2E6B-426D-8CD4-D4F7AD53ACC0}" srcOrd="0" destOrd="0" presId="urn:microsoft.com/office/officeart/2005/8/layout/vList2"/>
    <dgm:cxn modelId="{24B0B1FE-9C00-4768-8D9A-4279E07E7E55}" srcId="{236999E1-C0CF-4F55-80BC-1D388E7C57F4}" destId="{FCEC9FBA-85A1-4082-AD60-EF3D61D79807}" srcOrd="1" destOrd="0" parTransId="{4B8F0995-C3CD-4B36-A286-10B5A86ACD01}" sibTransId="{C8F2D2A5-7B7F-4047-883E-45C9A59B0129}"/>
    <dgm:cxn modelId="{B0825EF8-873F-4832-A94C-4C5415B9E6B0}" type="presParOf" srcId="{55809635-1D2A-4E50-9148-AD7BB905AAF1}" destId="{AE314D9A-2AE9-404F-A287-D1FBFA14B7CE}" srcOrd="0" destOrd="0" presId="urn:microsoft.com/office/officeart/2005/8/layout/vList2"/>
    <dgm:cxn modelId="{E19CBE03-7C1F-4A10-9E11-FE82DA578471}" type="presParOf" srcId="{55809635-1D2A-4E50-9148-AD7BB905AAF1}" destId="{401740E9-330B-4037-9A21-EC3403A56FBE}" srcOrd="1" destOrd="0" presId="urn:microsoft.com/office/officeart/2005/8/layout/vList2"/>
    <dgm:cxn modelId="{B6B66A5B-BC7C-4226-A393-8D3E78CA2E25}" type="presParOf" srcId="{55809635-1D2A-4E50-9148-AD7BB905AAF1}" destId="{9AFC0006-4C8B-4D37-B279-393125B2ED98}" srcOrd="2" destOrd="0" presId="urn:microsoft.com/office/officeart/2005/8/layout/vList2"/>
    <dgm:cxn modelId="{AADE0961-69C5-49FF-B793-08E2E65940FB}" type="presParOf" srcId="{55809635-1D2A-4E50-9148-AD7BB905AAF1}" destId="{7F99AE70-F487-43F6-8322-94990B805C07}" srcOrd="3" destOrd="0" presId="urn:microsoft.com/office/officeart/2005/8/layout/vList2"/>
    <dgm:cxn modelId="{FEBDAD2D-E347-4839-BDEB-9D37A17C08F6}" type="presParOf" srcId="{55809635-1D2A-4E50-9148-AD7BB905AAF1}" destId="{43317B30-1CB9-46D9-99F0-772214F3977E}" srcOrd="4" destOrd="0" presId="urn:microsoft.com/office/officeart/2005/8/layout/vList2"/>
    <dgm:cxn modelId="{24B07155-F9F1-4328-853A-D83113441FB8}" type="presParOf" srcId="{55809635-1D2A-4E50-9148-AD7BB905AAF1}" destId="{D7B063E0-2D86-45FC-BD23-19035307AC55}" srcOrd="5" destOrd="0" presId="urn:microsoft.com/office/officeart/2005/8/layout/vList2"/>
    <dgm:cxn modelId="{CCDEB4DE-47CA-4AEF-BE28-FF895F915958}" type="presParOf" srcId="{55809635-1D2A-4E50-9148-AD7BB905AAF1}" destId="{FEB301E6-8DC9-4675-97F9-8D9DA7B517CF}" srcOrd="6" destOrd="0" presId="urn:microsoft.com/office/officeart/2005/8/layout/vList2"/>
    <dgm:cxn modelId="{2976C172-CDD9-46D5-A175-2320952BC789}" type="presParOf" srcId="{55809635-1D2A-4E50-9148-AD7BB905AAF1}" destId="{547A7362-3D1D-4354-979F-F1AC0333307A}" srcOrd="7" destOrd="0" presId="urn:microsoft.com/office/officeart/2005/8/layout/vList2"/>
    <dgm:cxn modelId="{C097CE3B-BC00-41D1-956D-0EDDDAD49C63}" type="presParOf" srcId="{55809635-1D2A-4E50-9148-AD7BB905AAF1}" destId="{3D047AB7-2E6B-426D-8CD4-D4F7AD53ACC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53770-442A-4E75-A823-ADA2B74C481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C525FEB-9059-453A-86B1-CC0AF73E3585}">
      <dgm:prSet/>
      <dgm:spPr/>
      <dgm:t>
        <a:bodyPr/>
        <a:lstStyle/>
        <a:p>
          <a:r>
            <a:rPr lang="en-US" b="1"/>
            <a:t>“An objective is a short statement that clarifies your goals. It is the steps that you can take to achieve your vision.”</a:t>
          </a:r>
          <a:endParaRPr lang="en-US"/>
        </a:p>
      </dgm:t>
    </dgm:pt>
    <dgm:pt modelId="{056FA9F8-405C-4E50-95D5-B68DB1CA562C}" type="parTrans" cxnId="{606AF88B-290F-41BE-BF88-3A0E61D9DE36}">
      <dgm:prSet/>
      <dgm:spPr/>
      <dgm:t>
        <a:bodyPr/>
        <a:lstStyle/>
        <a:p>
          <a:endParaRPr lang="en-US"/>
        </a:p>
      </dgm:t>
    </dgm:pt>
    <dgm:pt modelId="{326EB280-3B50-41C0-B5FE-45F469C680B0}" type="sibTrans" cxnId="{606AF88B-290F-41BE-BF88-3A0E61D9DE36}">
      <dgm:prSet/>
      <dgm:spPr/>
      <dgm:t>
        <a:bodyPr/>
        <a:lstStyle/>
        <a:p>
          <a:endParaRPr lang="en-US"/>
        </a:p>
      </dgm:t>
    </dgm:pt>
    <dgm:pt modelId="{C9D65A97-9B1B-46D3-9D51-09400EF677EA}">
      <dgm:prSet/>
      <dgm:spPr/>
      <dgm:t>
        <a:bodyPr/>
        <a:lstStyle/>
        <a:p>
          <a:r>
            <a:rPr lang="en-US" b="1"/>
            <a:t>There are short term objectives and long-term objectives.</a:t>
          </a:r>
          <a:endParaRPr lang="en-US"/>
        </a:p>
      </dgm:t>
    </dgm:pt>
    <dgm:pt modelId="{7FC42358-95A1-4257-B854-B28C289D3870}" type="parTrans" cxnId="{D41E513A-E576-4863-8513-901973B2F950}">
      <dgm:prSet/>
      <dgm:spPr/>
      <dgm:t>
        <a:bodyPr/>
        <a:lstStyle/>
        <a:p>
          <a:endParaRPr lang="en-US"/>
        </a:p>
      </dgm:t>
    </dgm:pt>
    <dgm:pt modelId="{965B84B1-5E50-428E-81BA-213A9C883C4A}" type="sibTrans" cxnId="{D41E513A-E576-4863-8513-901973B2F950}">
      <dgm:prSet/>
      <dgm:spPr/>
      <dgm:t>
        <a:bodyPr/>
        <a:lstStyle/>
        <a:p>
          <a:endParaRPr lang="en-US"/>
        </a:p>
      </dgm:t>
    </dgm:pt>
    <dgm:pt modelId="{10C7A5AF-D715-4349-BCB9-4D5DC5B1D0DE}">
      <dgm:prSet/>
      <dgm:spPr/>
      <dgm:t>
        <a:bodyPr/>
        <a:lstStyle/>
        <a:p>
          <a:r>
            <a:rPr lang="en-US" b="1"/>
            <a:t>Examples</a:t>
          </a:r>
          <a:endParaRPr lang="en-US"/>
        </a:p>
      </dgm:t>
    </dgm:pt>
    <dgm:pt modelId="{8634A7D6-A91A-48CF-A9FF-725A71FDAC8E}" type="parTrans" cxnId="{D8C7A535-D6BF-4812-8201-0FA86016BF7A}">
      <dgm:prSet/>
      <dgm:spPr/>
      <dgm:t>
        <a:bodyPr/>
        <a:lstStyle/>
        <a:p>
          <a:endParaRPr lang="en-US"/>
        </a:p>
      </dgm:t>
    </dgm:pt>
    <dgm:pt modelId="{27858A54-C2EE-4F4D-8592-5119048C1D01}" type="sibTrans" cxnId="{D8C7A535-D6BF-4812-8201-0FA86016BF7A}">
      <dgm:prSet/>
      <dgm:spPr/>
      <dgm:t>
        <a:bodyPr/>
        <a:lstStyle/>
        <a:p>
          <a:endParaRPr lang="en-US"/>
        </a:p>
      </dgm:t>
    </dgm:pt>
    <dgm:pt modelId="{20B70A26-F1AE-4011-A975-C2EA0380433B}">
      <dgm:prSet/>
      <dgm:spPr/>
      <dgm:t>
        <a:bodyPr/>
        <a:lstStyle/>
        <a:p>
          <a:r>
            <a:rPr lang="en-US"/>
            <a:t>Following a challenging career in an organization to the growth of which I can contribute with my skills and competencies, while gaining incomparable experience for the betterment of my career. </a:t>
          </a:r>
        </a:p>
      </dgm:t>
    </dgm:pt>
    <dgm:pt modelId="{8D302BE1-DB82-4DE1-A2BC-6105DA73002D}" type="parTrans" cxnId="{2AEEB236-61A4-4083-A1F5-A3F7B33595E5}">
      <dgm:prSet/>
      <dgm:spPr/>
      <dgm:t>
        <a:bodyPr/>
        <a:lstStyle/>
        <a:p>
          <a:endParaRPr lang="en-US"/>
        </a:p>
      </dgm:t>
    </dgm:pt>
    <dgm:pt modelId="{FB041084-31AA-4876-BBFB-995F732B9FFE}" type="sibTrans" cxnId="{2AEEB236-61A4-4083-A1F5-A3F7B33595E5}">
      <dgm:prSet/>
      <dgm:spPr/>
      <dgm:t>
        <a:bodyPr/>
        <a:lstStyle/>
        <a:p>
          <a:endParaRPr lang="en-US"/>
        </a:p>
      </dgm:t>
    </dgm:pt>
    <dgm:pt modelId="{354C4B81-8EE2-4B0B-8D8A-6406D3FA9F93}">
      <dgm:prSet/>
      <dgm:spPr/>
      <dgm:t>
        <a:bodyPr/>
        <a:lstStyle/>
        <a:p>
          <a:r>
            <a:rPr lang="en-US"/>
            <a:t>My ultimate objective is to utilize my academic knowledge together with my skills to be in the highest position in an Accounting &amp; Finance field, after gaining the relevant professional qualification and all the around experience and play vital role in the success of the organization</a:t>
          </a:r>
        </a:p>
      </dgm:t>
    </dgm:pt>
    <dgm:pt modelId="{62C0A2B2-D42D-485D-A5B9-CBA1EA9587AB}" type="parTrans" cxnId="{F6F1617B-426F-446C-A49E-CBA98684C2F0}">
      <dgm:prSet/>
      <dgm:spPr/>
      <dgm:t>
        <a:bodyPr/>
        <a:lstStyle/>
        <a:p>
          <a:endParaRPr lang="en-US"/>
        </a:p>
      </dgm:t>
    </dgm:pt>
    <dgm:pt modelId="{0B87AD28-FFF9-4454-8976-3AB4D92270FD}" type="sibTrans" cxnId="{F6F1617B-426F-446C-A49E-CBA98684C2F0}">
      <dgm:prSet/>
      <dgm:spPr/>
      <dgm:t>
        <a:bodyPr/>
        <a:lstStyle/>
        <a:p>
          <a:endParaRPr lang="en-US"/>
        </a:p>
      </dgm:t>
    </dgm:pt>
    <dgm:pt modelId="{246E61E7-B2DC-494C-BB3C-B39F7991D9B3}">
      <dgm:prSet/>
      <dgm:spPr/>
      <dgm:t>
        <a:bodyPr/>
        <a:lstStyle/>
        <a:p>
          <a:r>
            <a:rPr lang="en-US"/>
            <a:t>Self motivated and highly organized individual with a pleasant personality possessing good interpersonal  communication skills. An undergraduate who is highly focused on reaching towards goals and ambitions in life. </a:t>
          </a:r>
        </a:p>
      </dgm:t>
    </dgm:pt>
    <dgm:pt modelId="{E1B565DB-DB78-46C6-B27E-F8BAE3A65E17}" type="parTrans" cxnId="{4B736FA6-9DE1-4CDF-B15A-8FF8AD571887}">
      <dgm:prSet/>
      <dgm:spPr/>
      <dgm:t>
        <a:bodyPr/>
        <a:lstStyle/>
        <a:p>
          <a:endParaRPr lang="en-US"/>
        </a:p>
      </dgm:t>
    </dgm:pt>
    <dgm:pt modelId="{D022068B-1EB0-48B4-A728-35450399B855}" type="sibTrans" cxnId="{4B736FA6-9DE1-4CDF-B15A-8FF8AD571887}">
      <dgm:prSet/>
      <dgm:spPr/>
      <dgm:t>
        <a:bodyPr/>
        <a:lstStyle/>
        <a:p>
          <a:endParaRPr lang="en-US"/>
        </a:p>
      </dgm:t>
    </dgm:pt>
    <dgm:pt modelId="{67E3FB52-170A-4AAD-8703-399B57AD1C4B}" type="pres">
      <dgm:prSet presAssocID="{81553770-442A-4E75-A823-ADA2B74C481F}" presName="linear" presStyleCnt="0">
        <dgm:presLayoutVars>
          <dgm:animLvl val="lvl"/>
          <dgm:resizeHandles val="exact"/>
        </dgm:presLayoutVars>
      </dgm:prSet>
      <dgm:spPr/>
    </dgm:pt>
    <dgm:pt modelId="{BE7D1C60-3D05-460C-BF6E-B6C81CDDA458}" type="pres">
      <dgm:prSet presAssocID="{5C525FEB-9059-453A-86B1-CC0AF73E3585}" presName="parentText" presStyleLbl="node1" presStyleIdx="0" presStyleCnt="3">
        <dgm:presLayoutVars>
          <dgm:chMax val="0"/>
          <dgm:bulletEnabled val="1"/>
        </dgm:presLayoutVars>
      </dgm:prSet>
      <dgm:spPr/>
    </dgm:pt>
    <dgm:pt modelId="{B04E9E4F-9048-499C-BBA1-77705A398FB6}" type="pres">
      <dgm:prSet presAssocID="{326EB280-3B50-41C0-B5FE-45F469C680B0}" presName="spacer" presStyleCnt="0"/>
      <dgm:spPr/>
    </dgm:pt>
    <dgm:pt modelId="{F0A9A9F4-7BB6-41D7-B118-7968FDE75FF0}" type="pres">
      <dgm:prSet presAssocID="{C9D65A97-9B1B-46D3-9D51-09400EF677EA}" presName="parentText" presStyleLbl="node1" presStyleIdx="1" presStyleCnt="3">
        <dgm:presLayoutVars>
          <dgm:chMax val="0"/>
          <dgm:bulletEnabled val="1"/>
        </dgm:presLayoutVars>
      </dgm:prSet>
      <dgm:spPr/>
    </dgm:pt>
    <dgm:pt modelId="{FE1E6CA5-83F3-435E-A94B-01538961B55E}" type="pres">
      <dgm:prSet presAssocID="{965B84B1-5E50-428E-81BA-213A9C883C4A}" presName="spacer" presStyleCnt="0"/>
      <dgm:spPr/>
    </dgm:pt>
    <dgm:pt modelId="{E2F9927E-B436-4CDB-8822-62F90B5AF465}" type="pres">
      <dgm:prSet presAssocID="{10C7A5AF-D715-4349-BCB9-4D5DC5B1D0DE}" presName="parentText" presStyleLbl="node1" presStyleIdx="2" presStyleCnt="3">
        <dgm:presLayoutVars>
          <dgm:chMax val="0"/>
          <dgm:bulletEnabled val="1"/>
        </dgm:presLayoutVars>
      </dgm:prSet>
      <dgm:spPr/>
    </dgm:pt>
    <dgm:pt modelId="{2BE6BDEE-51D9-4199-B5A6-9CD950E2FD70}" type="pres">
      <dgm:prSet presAssocID="{10C7A5AF-D715-4349-BCB9-4D5DC5B1D0DE}" presName="childText" presStyleLbl="revTx" presStyleIdx="0" presStyleCnt="1">
        <dgm:presLayoutVars>
          <dgm:bulletEnabled val="1"/>
        </dgm:presLayoutVars>
      </dgm:prSet>
      <dgm:spPr/>
    </dgm:pt>
  </dgm:ptLst>
  <dgm:cxnLst>
    <dgm:cxn modelId="{23E5C510-002A-466C-B5BE-FF16307CB681}" type="presOf" srcId="{10C7A5AF-D715-4349-BCB9-4D5DC5B1D0DE}" destId="{E2F9927E-B436-4CDB-8822-62F90B5AF465}" srcOrd="0" destOrd="0" presId="urn:microsoft.com/office/officeart/2005/8/layout/vList2"/>
    <dgm:cxn modelId="{805FF732-EB58-4EBE-ADD6-9832C9D4D18D}" type="presOf" srcId="{81553770-442A-4E75-A823-ADA2B74C481F}" destId="{67E3FB52-170A-4AAD-8703-399B57AD1C4B}" srcOrd="0" destOrd="0" presId="urn:microsoft.com/office/officeart/2005/8/layout/vList2"/>
    <dgm:cxn modelId="{D8C7A535-D6BF-4812-8201-0FA86016BF7A}" srcId="{81553770-442A-4E75-A823-ADA2B74C481F}" destId="{10C7A5AF-D715-4349-BCB9-4D5DC5B1D0DE}" srcOrd="2" destOrd="0" parTransId="{8634A7D6-A91A-48CF-A9FF-725A71FDAC8E}" sibTransId="{27858A54-C2EE-4F4D-8592-5119048C1D01}"/>
    <dgm:cxn modelId="{2AEEB236-61A4-4083-A1F5-A3F7B33595E5}" srcId="{10C7A5AF-D715-4349-BCB9-4D5DC5B1D0DE}" destId="{20B70A26-F1AE-4011-A975-C2EA0380433B}" srcOrd="0" destOrd="0" parTransId="{8D302BE1-DB82-4DE1-A2BC-6105DA73002D}" sibTransId="{FB041084-31AA-4876-BBFB-995F732B9FFE}"/>
    <dgm:cxn modelId="{D41E513A-E576-4863-8513-901973B2F950}" srcId="{81553770-442A-4E75-A823-ADA2B74C481F}" destId="{C9D65A97-9B1B-46D3-9D51-09400EF677EA}" srcOrd="1" destOrd="0" parTransId="{7FC42358-95A1-4257-B854-B28C289D3870}" sibTransId="{965B84B1-5E50-428E-81BA-213A9C883C4A}"/>
    <dgm:cxn modelId="{676DC867-D63F-49C9-B02B-483C14E64467}" type="presOf" srcId="{C9D65A97-9B1B-46D3-9D51-09400EF677EA}" destId="{F0A9A9F4-7BB6-41D7-B118-7968FDE75FF0}" srcOrd="0" destOrd="0" presId="urn:microsoft.com/office/officeart/2005/8/layout/vList2"/>
    <dgm:cxn modelId="{F6F1617B-426F-446C-A49E-CBA98684C2F0}" srcId="{10C7A5AF-D715-4349-BCB9-4D5DC5B1D0DE}" destId="{354C4B81-8EE2-4B0B-8D8A-6406D3FA9F93}" srcOrd="1" destOrd="0" parTransId="{62C0A2B2-D42D-485D-A5B9-CBA1EA9587AB}" sibTransId="{0B87AD28-FFF9-4454-8976-3AB4D92270FD}"/>
    <dgm:cxn modelId="{606AF88B-290F-41BE-BF88-3A0E61D9DE36}" srcId="{81553770-442A-4E75-A823-ADA2B74C481F}" destId="{5C525FEB-9059-453A-86B1-CC0AF73E3585}" srcOrd="0" destOrd="0" parTransId="{056FA9F8-405C-4E50-95D5-B68DB1CA562C}" sibTransId="{326EB280-3B50-41C0-B5FE-45F469C680B0}"/>
    <dgm:cxn modelId="{6F8E2293-926D-41F0-BC02-88D38EC9AA41}" type="presOf" srcId="{20B70A26-F1AE-4011-A975-C2EA0380433B}" destId="{2BE6BDEE-51D9-4199-B5A6-9CD950E2FD70}" srcOrd="0" destOrd="0" presId="urn:microsoft.com/office/officeart/2005/8/layout/vList2"/>
    <dgm:cxn modelId="{0930BC98-7228-460F-8005-DAAF3A86D56E}" type="presOf" srcId="{354C4B81-8EE2-4B0B-8D8A-6406D3FA9F93}" destId="{2BE6BDEE-51D9-4199-B5A6-9CD950E2FD70}" srcOrd="0" destOrd="1" presId="urn:microsoft.com/office/officeart/2005/8/layout/vList2"/>
    <dgm:cxn modelId="{4B736FA6-9DE1-4CDF-B15A-8FF8AD571887}" srcId="{10C7A5AF-D715-4349-BCB9-4D5DC5B1D0DE}" destId="{246E61E7-B2DC-494C-BB3C-B39F7991D9B3}" srcOrd="2" destOrd="0" parTransId="{E1B565DB-DB78-46C6-B27E-F8BAE3A65E17}" sibTransId="{D022068B-1EB0-48B4-A728-35450399B855}"/>
    <dgm:cxn modelId="{2475ACB0-C38A-47CF-A93A-11DC9929A690}" type="presOf" srcId="{5C525FEB-9059-453A-86B1-CC0AF73E3585}" destId="{BE7D1C60-3D05-460C-BF6E-B6C81CDDA458}" srcOrd="0" destOrd="0" presId="urn:microsoft.com/office/officeart/2005/8/layout/vList2"/>
    <dgm:cxn modelId="{A3E8ACD9-52DF-4D76-8DD1-7D6F867F12EE}" type="presOf" srcId="{246E61E7-B2DC-494C-BB3C-B39F7991D9B3}" destId="{2BE6BDEE-51D9-4199-B5A6-9CD950E2FD70}" srcOrd="0" destOrd="2" presId="urn:microsoft.com/office/officeart/2005/8/layout/vList2"/>
    <dgm:cxn modelId="{24CAE954-EEFB-4278-B3B8-F8B36955A56E}" type="presParOf" srcId="{67E3FB52-170A-4AAD-8703-399B57AD1C4B}" destId="{BE7D1C60-3D05-460C-BF6E-B6C81CDDA458}" srcOrd="0" destOrd="0" presId="urn:microsoft.com/office/officeart/2005/8/layout/vList2"/>
    <dgm:cxn modelId="{DCD4E756-DAF1-46AE-9918-97497A5BE244}" type="presParOf" srcId="{67E3FB52-170A-4AAD-8703-399B57AD1C4B}" destId="{B04E9E4F-9048-499C-BBA1-77705A398FB6}" srcOrd="1" destOrd="0" presId="urn:microsoft.com/office/officeart/2005/8/layout/vList2"/>
    <dgm:cxn modelId="{95088221-CF78-40C8-A3F3-01FE52F01313}" type="presParOf" srcId="{67E3FB52-170A-4AAD-8703-399B57AD1C4B}" destId="{F0A9A9F4-7BB6-41D7-B118-7968FDE75FF0}" srcOrd="2" destOrd="0" presId="urn:microsoft.com/office/officeart/2005/8/layout/vList2"/>
    <dgm:cxn modelId="{BBB19122-46B1-4745-A886-6CA4B7753C81}" type="presParOf" srcId="{67E3FB52-170A-4AAD-8703-399B57AD1C4B}" destId="{FE1E6CA5-83F3-435E-A94B-01538961B55E}" srcOrd="3" destOrd="0" presId="urn:microsoft.com/office/officeart/2005/8/layout/vList2"/>
    <dgm:cxn modelId="{3CB75A3F-74BD-4B4F-8563-E1CAF20B2427}" type="presParOf" srcId="{67E3FB52-170A-4AAD-8703-399B57AD1C4B}" destId="{E2F9927E-B436-4CDB-8822-62F90B5AF465}" srcOrd="4" destOrd="0" presId="urn:microsoft.com/office/officeart/2005/8/layout/vList2"/>
    <dgm:cxn modelId="{9F193C08-E2D4-497D-B714-B6C92000A8D9}" type="presParOf" srcId="{67E3FB52-170A-4AAD-8703-399B57AD1C4B}" destId="{2BE6BDEE-51D9-4199-B5A6-9CD950E2FD7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14D9A-2AE9-404F-A287-D1FBFA14B7CE}">
      <dsp:nvSpPr>
        <dsp:cNvPr id="0" name=""/>
        <dsp:cNvSpPr/>
      </dsp:nvSpPr>
      <dsp:spPr>
        <a:xfrm>
          <a:off x="0" y="1018174"/>
          <a:ext cx="6666833" cy="6236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 to be a successful character’ </a:t>
          </a:r>
        </a:p>
      </dsp:txBody>
      <dsp:txXfrm>
        <a:off x="30442" y="1048616"/>
        <a:ext cx="6605949" cy="562726"/>
      </dsp:txXfrm>
    </dsp:sp>
    <dsp:sp modelId="{9AFC0006-4C8B-4D37-B279-393125B2ED98}">
      <dsp:nvSpPr>
        <dsp:cNvPr id="0" name=""/>
        <dsp:cNvSpPr/>
      </dsp:nvSpPr>
      <dsp:spPr>
        <a:xfrm>
          <a:off x="0" y="1716665"/>
          <a:ext cx="6666833" cy="62361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 keep happiness for my life’</a:t>
          </a:r>
        </a:p>
      </dsp:txBody>
      <dsp:txXfrm>
        <a:off x="30442" y="1747107"/>
        <a:ext cx="6605949" cy="562726"/>
      </dsp:txXfrm>
    </dsp:sp>
    <dsp:sp modelId="{43317B30-1CB9-46D9-99F0-772214F3977E}">
      <dsp:nvSpPr>
        <dsp:cNvPr id="0" name=""/>
        <dsp:cNvSpPr/>
      </dsp:nvSpPr>
      <dsp:spPr>
        <a:xfrm>
          <a:off x="0" y="2415154"/>
          <a:ext cx="6666833" cy="62361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 be a helpful person to the associates’</a:t>
          </a:r>
        </a:p>
      </dsp:txBody>
      <dsp:txXfrm>
        <a:off x="30442" y="2445596"/>
        <a:ext cx="6605949" cy="562726"/>
      </dsp:txXfrm>
    </dsp:sp>
    <dsp:sp modelId="{FEB301E6-8DC9-4675-97F9-8D9DA7B517CF}">
      <dsp:nvSpPr>
        <dsp:cNvPr id="0" name=""/>
        <dsp:cNvSpPr/>
      </dsp:nvSpPr>
      <dsp:spPr>
        <a:xfrm>
          <a:off x="0" y="3113644"/>
          <a:ext cx="6666833" cy="62361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 most popular character in the country/world’</a:t>
          </a:r>
        </a:p>
      </dsp:txBody>
      <dsp:txXfrm>
        <a:off x="30442" y="3144086"/>
        <a:ext cx="6605949" cy="562726"/>
      </dsp:txXfrm>
    </dsp:sp>
    <dsp:sp modelId="{3D047AB7-2E6B-426D-8CD4-D4F7AD53ACC0}">
      <dsp:nvSpPr>
        <dsp:cNvPr id="0" name=""/>
        <dsp:cNvSpPr/>
      </dsp:nvSpPr>
      <dsp:spPr>
        <a:xfrm>
          <a:off x="0" y="3812135"/>
          <a:ext cx="6666833" cy="62361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t>
          </a:r>
        </a:p>
      </dsp:txBody>
      <dsp:txXfrm>
        <a:off x="30442" y="3842577"/>
        <a:ext cx="6605949"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D1C60-3D05-460C-BF6E-B6C81CDDA458}">
      <dsp:nvSpPr>
        <dsp:cNvPr id="0" name=""/>
        <dsp:cNvSpPr/>
      </dsp:nvSpPr>
      <dsp:spPr>
        <a:xfrm>
          <a:off x="0" y="32012"/>
          <a:ext cx="6575517" cy="11547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“An objective is a short statement that clarifies your goals. It is the steps that you can take to achieve your vision.”</a:t>
          </a:r>
          <a:endParaRPr lang="en-US" sz="2100" kern="1200"/>
        </a:p>
      </dsp:txBody>
      <dsp:txXfrm>
        <a:off x="56372" y="88384"/>
        <a:ext cx="6462773" cy="1042045"/>
      </dsp:txXfrm>
    </dsp:sp>
    <dsp:sp modelId="{F0A9A9F4-7BB6-41D7-B118-7968FDE75FF0}">
      <dsp:nvSpPr>
        <dsp:cNvPr id="0" name=""/>
        <dsp:cNvSpPr/>
      </dsp:nvSpPr>
      <dsp:spPr>
        <a:xfrm>
          <a:off x="0" y="1247282"/>
          <a:ext cx="6575517" cy="115478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There are short term objectives and long-term objectives.</a:t>
          </a:r>
          <a:endParaRPr lang="en-US" sz="2100" kern="1200"/>
        </a:p>
      </dsp:txBody>
      <dsp:txXfrm>
        <a:off x="56372" y="1303654"/>
        <a:ext cx="6462773" cy="1042045"/>
      </dsp:txXfrm>
    </dsp:sp>
    <dsp:sp modelId="{E2F9927E-B436-4CDB-8822-62F90B5AF465}">
      <dsp:nvSpPr>
        <dsp:cNvPr id="0" name=""/>
        <dsp:cNvSpPr/>
      </dsp:nvSpPr>
      <dsp:spPr>
        <a:xfrm>
          <a:off x="0" y="2462552"/>
          <a:ext cx="6575517" cy="115478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Examples</a:t>
          </a:r>
          <a:endParaRPr lang="en-US" sz="2100" kern="1200"/>
        </a:p>
      </dsp:txBody>
      <dsp:txXfrm>
        <a:off x="56372" y="2518924"/>
        <a:ext cx="6462773" cy="1042045"/>
      </dsp:txXfrm>
    </dsp:sp>
    <dsp:sp modelId="{2BE6BDEE-51D9-4199-B5A6-9CD950E2FD70}">
      <dsp:nvSpPr>
        <dsp:cNvPr id="0" name=""/>
        <dsp:cNvSpPr/>
      </dsp:nvSpPr>
      <dsp:spPr>
        <a:xfrm>
          <a:off x="0" y="3617342"/>
          <a:ext cx="6575517"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7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Following a challenging career in an organization to the growth of which I can contribute with my skills and competencies, while gaining incomparable experience for the betterment of my career. </a:t>
          </a:r>
        </a:p>
        <a:p>
          <a:pPr marL="171450" lvl="1" indent="-171450" algn="l" defTabSz="711200">
            <a:lnSpc>
              <a:spcPct val="90000"/>
            </a:lnSpc>
            <a:spcBef>
              <a:spcPct val="0"/>
            </a:spcBef>
            <a:spcAft>
              <a:spcPct val="20000"/>
            </a:spcAft>
            <a:buChar char="•"/>
          </a:pPr>
          <a:r>
            <a:rPr lang="en-US" sz="1600" kern="1200"/>
            <a:t>My ultimate objective is to utilize my academic knowledge together with my skills to be in the highest position in an Accounting &amp; Finance field, after gaining the relevant professional qualification and all the around experience and play vital role in the success of the organization</a:t>
          </a:r>
        </a:p>
        <a:p>
          <a:pPr marL="171450" lvl="1" indent="-171450" algn="l" defTabSz="711200">
            <a:lnSpc>
              <a:spcPct val="90000"/>
            </a:lnSpc>
            <a:spcBef>
              <a:spcPct val="0"/>
            </a:spcBef>
            <a:spcAft>
              <a:spcPct val="20000"/>
            </a:spcAft>
            <a:buChar char="•"/>
          </a:pPr>
          <a:r>
            <a:rPr lang="en-US" sz="1600" kern="1200"/>
            <a:t>Self motivated and highly organized individual with a pleasant personality possessing good interpersonal  communication skills. An undergraduate who is highly focused on reaching towards goals and ambitions in life. </a:t>
          </a:r>
        </a:p>
      </dsp:txBody>
      <dsp:txXfrm>
        <a:off x="0" y="3617342"/>
        <a:ext cx="6575517" cy="2608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FA569-5CB2-470F-965D-EAB740678638}"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00902-4888-4E1C-8505-77F59BEADAC6}" type="slidenum">
              <a:rPr lang="en-US" smtClean="0"/>
              <a:t>‹#›</a:t>
            </a:fld>
            <a:endParaRPr lang="en-US"/>
          </a:p>
        </p:txBody>
      </p:sp>
    </p:spTree>
    <p:extLst>
      <p:ext uri="{BB962C8B-B14F-4D97-AF65-F5344CB8AC3E}">
        <p14:creationId xmlns:p14="http://schemas.microsoft.com/office/powerpoint/2010/main" val="386828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B00902-4888-4E1C-8505-77F59BEADAC6}" type="slidenum">
              <a:rPr lang="en-US" smtClean="0"/>
              <a:t>22</a:t>
            </a:fld>
            <a:endParaRPr lang="en-US"/>
          </a:p>
        </p:txBody>
      </p:sp>
    </p:spTree>
    <p:extLst>
      <p:ext uri="{BB962C8B-B14F-4D97-AF65-F5344CB8AC3E}">
        <p14:creationId xmlns:p14="http://schemas.microsoft.com/office/powerpoint/2010/main" val="234078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B00902-4888-4E1C-8505-77F59BEADAC6}" type="slidenum">
              <a:rPr lang="en-US" smtClean="0"/>
              <a:t>23</a:t>
            </a:fld>
            <a:endParaRPr lang="en-US"/>
          </a:p>
        </p:txBody>
      </p:sp>
    </p:spTree>
    <p:extLst>
      <p:ext uri="{BB962C8B-B14F-4D97-AF65-F5344CB8AC3E}">
        <p14:creationId xmlns:p14="http://schemas.microsoft.com/office/powerpoint/2010/main" val="329129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8B9F-AED3-4949-B2A9-9E8E77340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BB6C03-0DE9-4347-8F2C-E4EBFBF7D6AD}"/>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70B286-36E2-4A8B-8674-C5A285CEADF3}"/>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E0D4316A-0359-439C-B6C8-0094AF95B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FE766-49D3-4975-AC0E-A83BA6E7279D}"/>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7887098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D1FC-EE82-4458-A65B-5D9FF13694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63909-18FD-4F72-B797-6ECC404F4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5C765-4272-43B4-BFFB-D88D053025D0}"/>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419B4E80-FA42-4CC9-8E90-D104D0228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41799-700D-4907-B0EF-A72111A34961}"/>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146693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E681BD-A8E1-43F4-B72E-DFABFE4B572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2D7A6-F4E3-47B7-8FF2-C2138E54A90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E2463-18FD-4B43-902D-559A61C75935}"/>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D7D0D928-0955-466C-9794-EF385CE40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D5409-62C2-499A-90C3-C0EDE9647A70}"/>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227842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37A0-1D5E-45F1-8A61-43D39B281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288B-2063-445B-AF6D-66B29DFFB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453D7-3AF0-4099-9012-39714AE5D420}"/>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0308F36A-1013-4EB5-968F-F1E0E8AD6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0CA91-B4AA-41C9-81D5-8831AC46FD0C}"/>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41460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DB37-0283-43C5-B95B-13EE782C72CE}"/>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42779D-79A1-44E8-BBE4-BA641A610F4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9C3A8A-B7F2-4B0C-A908-D836DCF5FC83}"/>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59778789-DBA4-422B-B2D4-D5288F242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F1A80-3178-470F-94D0-C074D0C6A216}"/>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1608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1532-71F7-48A8-9561-6F5BA6F808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B309E7-92E6-4BE4-9D65-98D2D9026C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2C528A-E38B-4C59-B941-4873C47D0F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02969A-D1A9-4FDC-9595-1AFA10ECD71C}"/>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6" name="Footer Placeholder 5">
            <a:extLst>
              <a:ext uri="{FF2B5EF4-FFF2-40B4-BE49-F238E27FC236}">
                <a16:creationId xmlns:a16="http://schemas.microsoft.com/office/drawing/2014/main" id="{777CD988-78C5-4E28-A6CE-107A83CA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8DB958-5A94-4338-9865-063A507EA2FC}"/>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117560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480E-37EC-4618-A01A-CE1A02040C77}"/>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3242C6-5B83-4252-821C-12AD000FD47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88958A-CC2F-4069-AD73-8069EDAA57D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53FD66-6702-44D0-BD98-1B6D73CB6D1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A2BA9-15A4-4B0C-B89D-61C0E74F901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B6AE8-3306-4F44-B513-C8A4CF2015A8}"/>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8" name="Footer Placeholder 7">
            <a:extLst>
              <a:ext uri="{FF2B5EF4-FFF2-40B4-BE49-F238E27FC236}">
                <a16:creationId xmlns:a16="http://schemas.microsoft.com/office/drawing/2014/main" id="{845A7965-52EE-467A-8EB7-0D9E7E6B80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64184D-EA62-4481-9D2F-4D72D1D1BC20}"/>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139419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4F8D-F043-4630-96D1-26B8899E5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C14BE4-240A-4875-8501-E390FC949C2E}"/>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4" name="Footer Placeholder 3">
            <a:extLst>
              <a:ext uri="{FF2B5EF4-FFF2-40B4-BE49-F238E27FC236}">
                <a16:creationId xmlns:a16="http://schemas.microsoft.com/office/drawing/2014/main" id="{6287B953-DA0E-4C1E-B9B6-00B2720D28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48600-8B39-4B74-A7FC-CB6A91A5F821}"/>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39468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9AEF34-969D-4361-8466-CD0308BCCF81}"/>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3" name="Footer Placeholder 2">
            <a:extLst>
              <a:ext uri="{FF2B5EF4-FFF2-40B4-BE49-F238E27FC236}">
                <a16:creationId xmlns:a16="http://schemas.microsoft.com/office/drawing/2014/main" id="{680E667F-1D6D-42DE-9723-CB187D358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A0330-5476-46A9-A13E-0FD0247C831A}"/>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18247200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D6F4-1EBB-4534-8C95-B0004940D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E19C03-5ADE-4F31-9FCC-2A8CB9FE48D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D58C5-265F-440D-B897-4B151517F4A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EA09A-4917-44F5-BBCD-DEC377A14C73}"/>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6" name="Footer Placeholder 5">
            <a:extLst>
              <a:ext uri="{FF2B5EF4-FFF2-40B4-BE49-F238E27FC236}">
                <a16:creationId xmlns:a16="http://schemas.microsoft.com/office/drawing/2014/main" id="{484F97B8-D2A1-432F-8A6B-F426C422D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54014-1491-4CF4-8BE2-8892AA47B135}"/>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9245648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9C40-26F9-4FB7-821A-5F105C886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15A492-3A24-4FC9-A6FD-0474069F29E3}"/>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840B848-2D9F-4892-9056-0FEBD3283B46}"/>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6E343-0639-4047-AF80-E259A2164148}"/>
              </a:ext>
            </a:extLst>
          </p:cNvPr>
          <p:cNvSpPr>
            <a:spLocks noGrp="1"/>
          </p:cNvSpPr>
          <p:nvPr>
            <p:ph type="dt" sz="half" idx="10"/>
          </p:nvPr>
        </p:nvSpPr>
        <p:spPr/>
        <p:txBody>
          <a:bodyPr/>
          <a:lstStyle/>
          <a:p>
            <a:fld id="{AC3D71C0-6FAE-452C-8078-FB6ADB41FB41}" type="datetimeFigureOut">
              <a:rPr lang="en-US" smtClean="0"/>
              <a:t>1/18/23</a:t>
            </a:fld>
            <a:endParaRPr lang="en-US"/>
          </a:p>
        </p:txBody>
      </p:sp>
      <p:sp>
        <p:nvSpPr>
          <p:cNvPr id="6" name="Footer Placeholder 5">
            <a:extLst>
              <a:ext uri="{FF2B5EF4-FFF2-40B4-BE49-F238E27FC236}">
                <a16:creationId xmlns:a16="http://schemas.microsoft.com/office/drawing/2014/main" id="{BC7AE820-E2DE-400F-81F2-6D58AA327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249A-E0B2-491A-A3FD-55A750000CE5}"/>
              </a:ext>
            </a:extLst>
          </p:cNvPr>
          <p:cNvSpPr>
            <a:spLocks noGrp="1"/>
          </p:cNvSpPr>
          <p:nvPr>
            <p:ph type="sldNum" sz="quarter" idx="12"/>
          </p:nvPr>
        </p:nvSpPr>
        <p:spPr/>
        <p:txBody>
          <a:bodyPr/>
          <a:lstStyle/>
          <a:p>
            <a:fld id="{BE6D8D37-3C05-4D3F-8E8F-5E59A5FDEE22}" type="slidenum">
              <a:rPr lang="en-US" smtClean="0"/>
              <a:t>‹#›</a:t>
            </a:fld>
            <a:endParaRPr lang="en-US"/>
          </a:p>
        </p:txBody>
      </p:sp>
    </p:spTree>
    <p:extLst>
      <p:ext uri="{BB962C8B-B14F-4D97-AF65-F5344CB8AC3E}">
        <p14:creationId xmlns:p14="http://schemas.microsoft.com/office/powerpoint/2010/main" val="215611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artisticPaintBrush/>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86942-FF22-471C-9F36-57AFD77BF10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5CD55-BC79-4D53-B2A5-B65D2C350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B200E-F653-4E03-B76E-701FBA5292B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D71C0-6FAE-452C-8078-FB6ADB41FB41}" type="datetimeFigureOut">
              <a:rPr lang="en-US" smtClean="0"/>
              <a:t>1/18/23</a:t>
            </a:fld>
            <a:endParaRPr lang="en-US"/>
          </a:p>
        </p:txBody>
      </p:sp>
      <p:sp>
        <p:nvSpPr>
          <p:cNvPr id="5" name="Footer Placeholder 4">
            <a:extLst>
              <a:ext uri="{FF2B5EF4-FFF2-40B4-BE49-F238E27FC236}">
                <a16:creationId xmlns:a16="http://schemas.microsoft.com/office/drawing/2014/main" id="{D3B85E6A-BE76-4DC4-A51F-BECB4A1F4DC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F7D56A-B87B-4E0F-B8C9-CFE95BD59F9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D8D37-3C05-4D3F-8E8F-5E59A5FDEE22}" type="slidenum">
              <a:rPr lang="en-US" smtClean="0"/>
              <a:t>‹#›</a:t>
            </a:fld>
            <a:endParaRPr lang="en-US"/>
          </a:p>
        </p:txBody>
      </p:sp>
    </p:spTree>
    <p:extLst>
      <p:ext uri="{BB962C8B-B14F-4D97-AF65-F5344CB8AC3E}">
        <p14:creationId xmlns:p14="http://schemas.microsoft.com/office/powerpoint/2010/main" val="6749726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0208" y="2084755"/>
            <a:ext cx="9871585" cy="1453059"/>
          </a:xfrm>
        </p:spPr>
        <p:txBody>
          <a:bodyPr>
            <a:normAutofit fontScale="90000"/>
          </a:bodyPr>
          <a:lstStyle/>
          <a:p>
            <a:r>
              <a:rPr lang="en-US" sz="6000" b="1" dirty="0">
                <a:solidFill>
                  <a:schemeClr val="accent4">
                    <a:lumMod val="75000"/>
                  </a:schemeClr>
                </a:solidFill>
              </a:rPr>
              <a:t>Module: CS103.3 Professional Development </a:t>
            </a:r>
            <a:endParaRPr lang="en-US" b="1" dirty="0">
              <a:solidFill>
                <a:schemeClr val="accent4">
                  <a:lumMod val="75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05AB29D3-ECF0-4AF6-89B4-A46DF430B6DC}"/>
              </a:ext>
            </a:extLst>
          </p:cNvPr>
          <p:cNvSpPr txBox="1"/>
          <p:nvPr/>
        </p:nvSpPr>
        <p:spPr>
          <a:xfrm>
            <a:off x="1895979" y="4264343"/>
            <a:ext cx="7903399" cy="2308324"/>
          </a:xfrm>
          <a:prstGeom prst="rect">
            <a:avLst/>
          </a:prstGeom>
          <a:noFill/>
        </p:spPr>
        <p:txBody>
          <a:bodyPr wrap="square" rtlCol="0">
            <a:spAutoFit/>
          </a:bodyPr>
          <a:lstStyle/>
          <a:p>
            <a:pPr algn="ctr"/>
            <a:r>
              <a:rPr lang="en-US" sz="2400" dirty="0" err="1">
                <a:solidFill>
                  <a:schemeClr val="accent6">
                    <a:lumMod val="50000"/>
                  </a:schemeClr>
                </a:solidFill>
              </a:rPr>
              <a:t>K.K.Pavithra</a:t>
            </a:r>
            <a:r>
              <a:rPr lang="en-US" sz="2400" dirty="0">
                <a:solidFill>
                  <a:schemeClr val="accent6">
                    <a:lumMod val="50000"/>
                  </a:schemeClr>
                </a:solidFill>
              </a:rPr>
              <a:t> Subashini</a:t>
            </a:r>
          </a:p>
          <a:p>
            <a:pPr algn="ctr"/>
            <a:r>
              <a:rPr lang="en-US" sz="2400" dirty="0">
                <a:solidFill>
                  <a:schemeClr val="accent6">
                    <a:lumMod val="50000"/>
                  </a:schemeClr>
                </a:solidFill>
              </a:rPr>
              <a:t>Head / Senior Lecturer</a:t>
            </a:r>
          </a:p>
          <a:p>
            <a:pPr algn="ctr"/>
            <a:r>
              <a:rPr lang="en-US" sz="2400" dirty="0">
                <a:solidFill>
                  <a:schemeClr val="accent6">
                    <a:lumMod val="50000"/>
                  </a:schemeClr>
                </a:solidFill>
              </a:rPr>
              <a:t>Department of Computer Science and Software Engineering</a:t>
            </a:r>
          </a:p>
          <a:p>
            <a:pPr algn="ctr"/>
            <a:r>
              <a:rPr lang="en-US" sz="2400" dirty="0">
                <a:solidFill>
                  <a:schemeClr val="accent6">
                    <a:lumMod val="50000"/>
                  </a:schemeClr>
                </a:solidFill>
              </a:rPr>
              <a:t>Faculty of Computing</a:t>
            </a:r>
          </a:p>
          <a:p>
            <a:pPr algn="ctr"/>
            <a:endParaRPr lang="en-US" sz="2400" dirty="0">
              <a:solidFill>
                <a:schemeClr val="accent6">
                  <a:lumMod val="50000"/>
                </a:schemeClr>
              </a:solidFill>
            </a:endParaRPr>
          </a:p>
          <a:p>
            <a:pPr algn="ctr"/>
            <a:endParaRPr lang="en-US" sz="2400" dirty="0">
              <a:solidFill>
                <a:schemeClr val="accent6">
                  <a:lumMod val="50000"/>
                </a:schemeClr>
              </a:solidFill>
            </a:endParaRPr>
          </a:p>
        </p:txBody>
      </p:sp>
      <p:pic>
        <p:nvPicPr>
          <p:cNvPr id="4" name="Picture 3" descr="Text&#10;&#10;Description automatically generated with medium confidence">
            <a:extLst>
              <a:ext uri="{FF2B5EF4-FFF2-40B4-BE49-F238E27FC236}">
                <a16:creationId xmlns:a16="http://schemas.microsoft.com/office/drawing/2014/main" id="{B68572CB-297B-0E3C-A8D1-4021D1AF55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4194" y="167490"/>
            <a:ext cx="2783308" cy="934732"/>
          </a:xfrm>
          <a:prstGeom prst="rect">
            <a:avLst/>
          </a:prstGeom>
        </p:spPr>
      </p:pic>
      <p:pic>
        <p:nvPicPr>
          <p:cNvPr id="5" name="Picture 4">
            <a:extLst>
              <a:ext uri="{FF2B5EF4-FFF2-40B4-BE49-F238E27FC236}">
                <a16:creationId xmlns:a16="http://schemas.microsoft.com/office/drawing/2014/main" id="{046AD171-1175-1A7C-B344-6347AF8A0153}"/>
              </a:ext>
            </a:extLst>
          </p:cNvPr>
          <p:cNvPicPr>
            <a:picLocks noChangeAspect="1"/>
          </p:cNvPicPr>
          <p:nvPr/>
        </p:nvPicPr>
        <p:blipFill>
          <a:blip r:embed="rId3"/>
          <a:stretch>
            <a:fillRect/>
          </a:stretch>
        </p:blipFill>
        <p:spPr>
          <a:xfrm>
            <a:off x="1" y="21347"/>
            <a:ext cx="2631540" cy="1336879"/>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b="1">
                <a:solidFill>
                  <a:srgbClr val="FFFFFF"/>
                </a:solidFill>
                <a:latin typeface="+mn-lt"/>
              </a:rPr>
              <a:t>What is your vision?</a:t>
            </a:r>
          </a:p>
        </p:txBody>
      </p:sp>
      <p:sp>
        <p:nvSpPr>
          <p:cNvPr id="3" name="Content Placeholder 2"/>
          <p:cNvSpPr>
            <a:spLocks noGrp="1"/>
          </p:cNvSpPr>
          <p:nvPr>
            <p:ph idx="1"/>
          </p:nvPr>
        </p:nvSpPr>
        <p:spPr>
          <a:xfrm>
            <a:off x="5414434" y="479895"/>
            <a:ext cx="5982224" cy="5552605"/>
          </a:xfrm>
        </p:spPr>
        <p:txBody>
          <a:bodyPr anchor="ctr">
            <a:normAutofit/>
          </a:bodyPr>
          <a:lstStyle/>
          <a:p>
            <a:pPr marL="0" indent="0">
              <a:buNone/>
            </a:pPr>
            <a:r>
              <a:rPr lang="en-US" sz="2400" b="1">
                <a:solidFill>
                  <a:srgbClr val="000000"/>
                </a:solidFill>
              </a:rPr>
              <a:t>“ Personal vision is the </a:t>
            </a:r>
            <a:r>
              <a:rPr lang="en-US" sz="2400" b="1">
                <a:solidFill>
                  <a:srgbClr val="000000"/>
                </a:solidFill>
                <a:highlight>
                  <a:srgbClr val="FFFF00"/>
                </a:highlight>
              </a:rPr>
              <a:t>ultimate goal</a:t>
            </a:r>
            <a:r>
              <a:rPr lang="en-US" sz="2400" b="1">
                <a:solidFill>
                  <a:srgbClr val="000000"/>
                </a:solidFill>
              </a:rPr>
              <a:t> you want to </a:t>
            </a:r>
            <a:r>
              <a:rPr lang="en-US" sz="2400" b="1">
                <a:solidFill>
                  <a:srgbClr val="000000"/>
                </a:solidFill>
                <a:highlight>
                  <a:srgbClr val="FFFF00"/>
                </a:highlight>
              </a:rPr>
              <a:t>achieve in your life</a:t>
            </a:r>
            <a:r>
              <a:rPr lang="en-US" sz="2400" b="1">
                <a:solidFill>
                  <a:srgbClr val="000000"/>
                </a:solidFill>
              </a:rPr>
              <a:t>. Your personal vision statement </a:t>
            </a:r>
            <a:r>
              <a:rPr lang="en-US" sz="2400" b="1">
                <a:solidFill>
                  <a:srgbClr val="000000"/>
                </a:solidFill>
                <a:highlight>
                  <a:srgbClr val="FFFF00"/>
                </a:highlight>
              </a:rPr>
              <a:t>guides your life </a:t>
            </a:r>
            <a:r>
              <a:rPr lang="en-US" sz="2400" b="1">
                <a:solidFill>
                  <a:srgbClr val="000000"/>
                </a:solidFill>
              </a:rPr>
              <a:t>and </a:t>
            </a:r>
            <a:r>
              <a:rPr lang="en-US" sz="2400" b="1">
                <a:solidFill>
                  <a:srgbClr val="000000"/>
                </a:solidFill>
                <a:highlight>
                  <a:srgbClr val="FFFF00"/>
                </a:highlight>
              </a:rPr>
              <a:t>provides the direction</a:t>
            </a:r>
            <a:r>
              <a:rPr lang="en-US" sz="2400" b="1">
                <a:solidFill>
                  <a:srgbClr val="000000"/>
                </a:solidFill>
              </a:rPr>
              <a:t> necessary to chart the course of your days and the choices you make.”</a:t>
            </a:r>
          </a:p>
        </p:txBody>
      </p:sp>
    </p:spTree>
    <p:extLst>
      <p:ext uri="{BB962C8B-B14F-4D97-AF65-F5344CB8AC3E}">
        <p14:creationId xmlns:p14="http://schemas.microsoft.com/office/powerpoint/2010/main" val="109749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13747-344B-4934-8714-3EB6987AB807}"/>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defTabSz="914400"/>
            <a:r>
              <a:rPr lang="en-US" sz="3200" kern="1200">
                <a:solidFill>
                  <a:srgbClr val="FFFFFF"/>
                </a:solidFill>
                <a:latin typeface="+mj-lt"/>
                <a:ea typeface="+mj-ea"/>
                <a:cs typeface="+mj-cs"/>
              </a:rPr>
              <a:t>Example-Personal vision </a:t>
            </a:r>
          </a:p>
        </p:txBody>
      </p:sp>
      <p:graphicFrame>
        <p:nvGraphicFramePr>
          <p:cNvPr id="16" name="Content Placeholder 2">
            <a:extLst>
              <a:ext uri="{FF2B5EF4-FFF2-40B4-BE49-F238E27FC236}">
                <a16:creationId xmlns:a16="http://schemas.microsoft.com/office/drawing/2014/main" id="{6C5B454E-358D-AC07-9011-705F2AF13020}"/>
              </a:ext>
            </a:extLst>
          </p:cNvPr>
          <p:cNvGraphicFramePr>
            <a:graphicFrameLocks noGrp="1"/>
          </p:cNvGraphicFramePr>
          <p:nvPr>
            <p:ph idx="1"/>
            <p:extLst>
              <p:ext uri="{D42A27DB-BD31-4B8C-83A1-F6EECF244321}">
                <p14:modId xmlns:p14="http://schemas.microsoft.com/office/powerpoint/2010/main" val="68430952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48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b="1">
                <a:solidFill>
                  <a:srgbClr val="FFFFFF"/>
                </a:solidFill>
                <a:latin typeface="+mn-lt"/>
              </a:rPr>
              <a:t>How to write a personal vision statement</a:t>
            </a:r>
          </a:p>
        </p:txBody>
      </p:sp>
      <p:sp>
        <p:nvSpPr>
          <p:cNvPr id="3" name="Content Placeholder 2"/>
          <p:cNvSpPr>
            <a:spLocks noGrp="1"/>
          </p:cNvSpPr>
          <p:nvPr>
            <p:ph idx="1"/>
          </p:nvPr>
        </p:nvSpPr>
        <p:spPr>
          <a:xfrm>
            <a:off x="5266792" y="142839"/>
            <a:ext cx="6819786" cy="6373633"/>
          </a:xfrm>
        </p:spPr>
        <p:txBody>
          <a:bodyPr anchor="ctr">
            <a:normAutofit/>
          </a:bodyPr>
          <a:lstStyle/>
          <a:p>
            <a:pPr marL="227965" indent="-227965" fontAlgn="base"/>
            <a:r>
              <a:rPr lang="en-US" sz="1800" b="1">
                <a:solidFill>
                  <a:srgbClr val="000000"/>
                </a:solidFill>
              </a:rPr>
              <a:t>Project 5 to 10 years in the future.</a:t>
            </a:r>
            <a:endParaRPr lang="en-US" sz="1800">
              <a:cs typeface="Calibri"/>
            </a:endParaRPr>
          </a:p>
          <a:p>
            <a:pPr marL="227965" indent="-227965" fontAlgn="base"/>
            <a:r>
              <a:rPr lang="en-US" sz="1800" b="1">
                <a:solidFill>
                  <a:srgbClr val="000000"/>
                </a:solidFill>
              </a:rPr>
              <a:t>Dream big and focus on success.</a:t>
            </a:r>
            <a:endParaRPr lang="en-US" sz="1800" b="1">
              <a:solidFill>
                <a:srgbClr val="000000"/>
              </a:solidFill>
              <a:cs typeface="Calibri"/>
            </a:endParaRPr>
          </a:p>
          <a:p>
            <a:pPr marL="227965" indent="-227965" fontAlgn="base"/>
            <a:r>
              <a:rPr lang="en-US" sz="1800" b="1">
                <a:solidFill>
                  <a:srgbClr val="000000"/>
                </a:solidFill>
              </a:rPr>
              <a:t>Use the present tense.</a:t>
            </a:r>
            <a:endParaRPr lang="en-US" sz="1800" b="1">
              <a:solidFill>
                <a:srgbClr val="000000"/>
              </a:solidFill>
              <a:cs typeface="Calibri"/>
            </a:endParaRPr>
          </a:p>
          <a:p>
            <a:pPr marL="227965" indent="-227965" fontAlgn="base"/>
            <a:r>
              <a:rPr lang="en-US" sz="1800" b="1">
                <a:solidFill>
                  <a:srgbClr val="000000"/>
                </a:solidFill>
              </a:rPr>
              <a:t>Use clear, concise language.</a:t>
            </a:r>
            <a:endParaRPr lang="en-US" sz="1800" b="1">
              <a:solidFill>
                <a:srgbClr val="000000"/>
              </a:solidFill>
              <a:cs typeface="Calibri"/>
            </a:endParaRPr>
          </a:p>
          <a:p>
            <a:pPr marL="227965" indent="-227965" fontAlgn="base"/>
            <a:r>
              <a:rPr lang="en-US" sz="1800" b="1">
                <a:solidFill>
                  <a:srgbClr val="000000"/>
                </a:solidFill>
              </a:rPr>
              <a:t>Infuse your vision statement with passion and emotion.</a:t>
            </a:r>
            <a:endParaRPr lang="en-US" sz="1800" b="1">
              <a:solidFill>
                <a:srgbClr val="000000"/>
              </a:solidFill>
              <a:cs typeface="Calibri"/>
            </a:endParaRPr>
          </a:p>
          <a:p>
            <a:pPr marL="0" indent="0" fontAlgn="base">
              <a:buNone/>
            </a:pPr>
            <a:r>
              <a:rPr lang="en-US" sz="1800" b="1">
                <a:solidFill>
                  <a:srgbClr val="000000"/>
                </a:solidFill>
              </a:rPr>
              <a:t>Areas that you can focus on your vision statement are; Health, Ability, Relationships, Time, Wealth, Experiences, Accomplishments and contentment.</a:t>
            </a:r>
            <a:endParaRPr lang="en-US" sz="1800" b="1">
              <a:solidFill>
                <a:srgbClr val="000000"/>
              </a:solidFill>
              <a:cs typeface="Calibri"/>
            </a:endParaRPr>
          </a:p>
          <a:p>
            <a:pPr marL="0" indent="0" fontAlgn="base">
              <a:buNone/>
            </a:pPr>
            <a:endParaRPr lang="en-US" sz="1400" b="1">
              <a:solidFill>
                <a:srgbClr val="000000"/>
              </a:solidFill>
            </a:endParaRPr>
          </a:p>
          <a:p>
            <a:pPr marL="0" indent="0" fontAlgn="base">
              <a:buNone/>
            </a:pPr>
            <a:r>
              <a:rPr lang="en-US" sz="1400" b="1">
                <a:solidFill>
                  <a:srgbClr val="000000"/>
                </a:solidFill>
              </a:rPr>
              <a:t>Examples</a:t>
            </a:r>
            <a:endParaRPr lang="en-US" sz="1400" b="1">
              <a:solidFill>
                <a:srgbClr val="000000"/>
              </a:solidFill>
              <a:cs typeface="Calibri"/>
            </a:endParaRPr>
          </a:p>
          <a:p>
            <a:pPr marL="0" indent="0" fontAlgn="base">
              <a:buNone/>
            </a:pPr>
            <a:r>
              <a:rPr lang="en-US" sz="1400">
                <a:solidFill>
                  <a:srgbClr val="000000"/>
                </a:solidFill>
              </a:rPr>
              <a:t>My personal vision is to have a life of meaning for myself and others. It is important to me to live my life in a way that shows kindness, care, and concern for family and friends and even strangers. Earn respect for myself based on a recognition of my accomplishments and abilities, maintains a sense of appreciation of the beauty of nature, and a sense of humor.</a:t>
            </a:r>
            <a:endParaRPr lang="en-US" sz="1400">
              <a:solidFill>
                <a:srgbClr val="000000"/>
              </a:solidFill>
              <a:cs typeface="Calibri"/>
            </a:endParaRPr>
          </a:p>
          <a:p>
            <a:pPr marL="0" indent="0" fontAlgn="base">
              <a:buNone/>
            </a:pPr>
            <a:r>
              <a:rPr lang="en-US" sz="1400">
                <a:solidFill>
                  <a:srgbClr val="000000"/>
                </a:solidFill>
              </a:rPr>
              <a:t>My career goal is to become a doctor working in a large hospital. I’ve always wanted to help people live healthy lives and cure illnesses.</a:t>
            </a:r>
            <a:endParaRPr lang="en-US" sz="1400">
              <a:solidFill>
                <a:srgbClr val="000000"/>
              </a:solidFill>
              <a:cs typeface="Calibri"/>
            </a:endParaRPr>
          </a:p>
          <a:p>
            <a:pPr marL="0" indent="0" fontAlgn="base">
              <a:buNone/>
            </a:pPr>
            <a:r>
              <a:rPr lang="en-US" sz="1400">
                <a:solidFill>
                  <a:srgbClr val="000000"/>
                </a:solidFill>
              </a:rPr>
              <a:t>I want to work with young people in the community as a social worker. My talent as an approachable person and my strong commitment to justice have inspired me to assist others who are less fortunate.</a:t>
            </a:r>
            <a:endParaRPr lang="en-US" sz="1400">
              <a:solidFill>
                <a:srgbClr val="000000"/>
              </a:solidFill>
              <a:cs typeface="Calibri"/>
            </a:endParaRPr>
          </a:p>
          <a:p>
            <a:pPr marL="0" indent="0" fontAlgn="base">
              <a:buNone/>
            </a:pPr>
            <a:r>
              <a:rPr lang="en-US" sz="1400">
                <a:solidFill>
                  <a:srgbClr val="000000"/>
                </a:solidFill>
              </a:rPr>
              <a:t>My career goal is to become the CEO of a technology company. I am driven by technology’s ability to affect global communication and dedicated to providing technological solutions to empower underrepresented populations.</a:t>
            </a:r>
          </a:p>
        </p:txBody>
      </p:sp>
    </p:spTree>
    <p:extLst>
      <p:ext uri="{BB962C8B-B14F-4D97-AF65-F5344CB8AC3E}">
        <p14:creationId xmlns:p14="http://schemas.microsoft.com/office/powerpoint/2010/main" val="273239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12" name="Straight Connector 11">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 name="Title 1"/>
          <p:cNvSpPr>
            <a:spLocks noGrp="1"/>
          </p:cNvSpPr>
          <p:nvPr>
            <p:ph type="title"/>
          </p:nvPr>
        </p:nvSpPr>
        <p:spPr>
          <a:xfrm>
            <a:off x="423505" y="1870485"/>
            <a:ext cx="3011589" cy="3118759"/>
          </a:xfrm>
        </p:spPr>
        <p:txBody>
          <a:bodyPr anchor="t">
            <a:normAutofit/>
          </a:bodyPr>
          <a:lstStyle/>
          <a:p>
            <a:r>
              <a:rPr lang="en-US" sz="4800" b="1">
                <a:latin typeface="+mn-lt"/>
              </a:rPr>
              <a:t>Personal </a:t>
            </a:r>
            <a:br>
              <a:rPr lang="en-US" sz="4800" b="1">
                <a:latin typeface="+mn-lt"/>
              </a:rPr>
            </a:br>
            <a:r>
              <a:rPr lang="en-US" sz="4800" b="1">
                <a:latin typeface="+mn-lt"/>
              </a:rPr>
              <a:t>Objectives</a:t>
            </a:r>
          </a:p>
        </p:txBody>
      </p:sp>
      <p:sp>
        <p:nvSpPr>
          <p:cNvPr id="40" name="Rectangle 39">
            <a:extLst>
              <a:ext uri="{FF2B5EF4-FFF2-40B4-BE49-F238E27FC236}">
                <a16:creationId xmlns:a16="http://schemas.microsoft.com/office/drawing/2014/main" id="{AC616AAA-C7F7-4B2F-89AA-FCAEE279C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063" y="-12406"/>
            <a:ext cx="6865261" cy="67534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CEF9539-B200-45EE-A293-A5CFA7D311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37129" y="178917"/>
            <a:ext cx="6791892" cy="0"/>
          </a:xfrm>
          <a:prstGeom prst="line">
            <a:avLst/>
          </a:prstGeom>
          <a:ln w="508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aphicFrame>
        <p:nvGraphicFramePr>
          <p:cNvPr id="5" name="Content Placeholder 2">
            <a:extLst>
              <a:ext uri="{FF2B5EF4-FFF2-40B4-BE49-F238E27FC236}">
                <a16:creationId xmlns:a16="http://schemas.microsoft.com/office/drawing/2014/main" id="{32622B19-A919-4A68-AD62-EBD4A3653962}"/>
              </a:ext>
            </a:extLst>
          </p:cNvPr>
          <p:cNvGraphicFramePr>
            <a:graphicFrameLocks noGrp="1"/>
          </p:cNvGraphicFramePr>
          <p:nvPr>
            <p:ph idx="1"/>
            <p:extLst>
              <p:ext uri="{D42A27DB-BD31-4B8C-83A1-F6EECF244321}">
                <p14:modId xmlns:p14="http://schemas.microsoft.com/office/powerpoint/2010/main" val="1009865854"/>
              </p:ext>
            </p:extLst>
          </p:nvPr>
        </p:nvGraphicFramePr>
        <p:xfrm>
          <a:off x="3746428" y="364570"/>
          <a:ext cx="6575517" cy="6257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63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b="1">
                <a:latin typeface="+mn-lt"/>
              </a:rPr>
              <a:t>Four Squares</a:t>
            </a:r>
          </a:p>
        </p:txBody>
      </p:sp>
      <p:cxnSp>
        <p:nvCxnSpPr>
          <p:cNvPr id="4" name="Straight Connector 3"/>
          <p:cNvCxnSpPr/>
          <p:nvPr/>
        </p:nvCxnSpPr>
        <p:spPr>
          <a:xfrm>
            <a:off x="7302322" y="2369713"/>
            <a:ext cx="25759" cy="426290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193962" y="4468970"/>
            <a:ext cx="8641724" cy="12879"/>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41691" y="2459866"/>
            <a:ext cx="2794716" cy="646331"/>
          </a:xfrm>
          <a:prstGeom prst="rect">
            <a:avLst/>
          </a:prstGeom>
          <a:noFill/>
        </p:spPr>
        <p:txBody>
          <a:bodyPr wrap="square" rtlCol="0">
            <a:spAutoFit/>
          </a:bodyPr>
          <a:lstStyle/>
          <a:p>
            <a:r>
              <a:rPr lang="en-US" sz="3600" b="1">
                <a:solidFill>
                  <a:schemeClr val="accent1">
                    <a:lumMod val="75000"/>
                  </a:schemeClr>
                </a:solidFill>
              </a:rPr>
              <a:t>5 years ago</a:t>
            </a:r>
          </a:p>
        </p:txBody>
      </p:sp>
      <p:sp>
        <p:nvSpPr>
          <p:cNvPr id="9" name="TextBox 8"/>
          <p:cNvSpPr txBox="1"/>
          <p:nvPr/>
        </p:nvSpPr>
        <p:spPr>
          <a:xfrm>
            <a:off x="8047151" y="2459866"/>
            <a:ext cx="2794716" cy="646331"/>
          </a:xfrm>
          <a:prstGeom prst="rect">
            <a:avLst/>
          </a:prstGeom>
          <a:noFill/>
        </p:spPr>
        <p:txBody>
          <a:bodyPr wrap="square" rtlCol="0">
            <a:spAutoFit/>
          </a:bodyPr>
          <a:lstStyle/>
          <a:p>
            <a:r>
              <a:rPr lang="en-US" sz="3600" b="1">
                <a:solidFill>
                  <a:schemeClr val="accent1">
                    <a:lumMod val="75000"/>
                  </a:schemeClr>
                </a:solidFill>
              </a:rPr>
              <a:t>1 year ago</a:t>
            </a:r>
          </a:p>
        </p:txBody>
      </p:sp>
      <p:sp>
        <p:nvSpPr>
          <p:cNvPr id="10" name="TextBox 9"/>
          <p:cNvSpPr txBox="1"/>
          <p:nvPr/>
        </p:nvSpPr>
        <p:spPr>
          <a:xfrm>
            <a:off x="3541690" y="4685766"/>
            <a:ext cx="3580327" cy="646331"/>
          </a:xfrm>
          <a:prstGeom prst="rect">
            <a:avLst/>
          </a:prstGeom>
          <a:noFill/>
        </p:spPr>
        <p:txBody>
          <a:bodyPr wrap="square" rtlCol="0">
            <a:spAutoFit/>
          </a:bodyPr>
          <a:lstStyle/>
          <a:p>
            <a:r>
              <a:rPr lang="en-US" sz="3600" b="1">
                <a:solidFill>
                  <a:schemeClr val="accent1">
                    <a:lumMod val="75000"/>
                  </a:schemeClr>
                </a:solidFill>
              </a:rPr>
              <a:t>1 year from now</a:t>
            </a:r>
          </a:p>
        </p:txBody>
      </p:sp>
      <p:sp>
        <p:nvSpPr>
          <p:cNvPr id="12" name="TextBox 11"/>
          <p:cNvSpPr txBox="1"/>
          <p:nvPr/>
        </p:nvSpPr>
        <p:spPr>
          <a:xfrm>
            <a:off x="7650050" y="4685766"/>
            <a:ext cx="3580327" cy="646331"/>
          </a:xfrm>
          <a:prstGeom prst="rect">
            <a:avLst/>
          </a:prstGeom>
          <a:noFill/>
        </p:spPr>
        <p:txBody>
          <a:bodyPr wrap="square" rtlCol="0">
            <a:spAutoFit/>
          </a:bodyPr>
          <a:lstStyle/>
          <a:p>
            <a:r>
              <a:rPr lang="en-US" sz="3600" b="1">
                <a:solidFill>
                  <a:schemeClr val="accent1">
                    <a:lumMod val="75000"/>
                  </a:schemeClr>
                </a:solidFill>
              </a:rPr>
              <a:t>5 years from now</a:t>
            </a:r>
          </a:p>
        </p:txBody>
      </p:sp>
    </p:spTree>
    <p:extLst>
      <p:ext uri="{BB962C8B-B14F-4D97-AF65-F5344CB8AC3E}">
        <p14:creationId xmlns:p14="http://schemas.microsoft.com/office/powerpoint/2010/main" val="37272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4259" y="992209"/>
            <a:ext cx="3348507" cy="18803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TextBox 2"/>
          <p:cNvSpPr txBox="1"/>
          <p:nvPr/>
        </p:nvSpPr>
        <p:spPr>
          <a:xfrm>
            <a:off x="2846232" y="1455314"/>
            <a:ext cx="2704563" cy="954107"/>
          </a:xfrm>
          <a:prstGeom prst="rect">
            <a:avLst/>
          </a:prstGeom>
          <a:noFill/>
        </p:spPr>
        <p:txBody>
          <a:bodyPr wrap="square" rtlCol="0">
            <a:spAutoFit/>
          </a:bodyPr>
          <a:lstStyle/>
          <a:p>
            <a:r>
              <a:rPr lang="en-US" sz="2800" b="1"/>
              <a:t>What do you want to achieve?</a:t>
            </a:r>
          </a:p>
        </p:txBody>
      </p:sp>
      <p:sp>
        <p:nvSpPr>
          <p:cNvPr id="4" name="Rounded Rectangle 3"/>
          <p:cNvSpPr/>
          <p:nvPr/>
        </p:nvSpPr>
        <p:spPr>
          <a:xfrm>
            <a:off x="2524259" y="3889953"/>
            <a:ext cx="3348507" cy="18803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2846232" y="4137613"/>
            <a:ext cx="2704563" cy="1384995"/>
          </a:xfrm>
          <a:prstGeom prst="rect">
            <a:avLst/>
          </a:prstGeom>
          <a:noFill/>
        </p:spPr>
        <p:txBody>
          <a:bodyPr wrap="square" rtlCol="0">
            <a:spAutoFit/>
          </a:bodyPr>
          <a:lstStyle/>
          <a:p>
            <a:r>
              <a:rPr lang="en-US" sz="2800" b="1"/>
              <a:t>What do you need to achieve your objectives?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2017" y="403279"/>
            <a:ext cx="4788795" cy="3486675"/>
          </a:xfrm>
          <a:prstGeom prst="rect">
            <a:avLst/>
          </a:prstGeom>
        </p:spPr>
      </p:pic>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122017" y="3889954"/>
            <a:ext cx="3168203" cy="2665927"/>
          </a:xfrm>
          <a:prstGeom prst="rect">
            <a:avLst/>
          </a:prstGeom>
          <a:ln>
            <a:noFill/>
          </a:ln>
          <a:effectLst>
            <a:softEdge rad="112500"/>
          </a:effectLst>
        </p:spPr>
      </p:pic>
    </p:spTree>
    <p:extLst>
      <p:ext uri="{BB962C8B-B14F-4D97-AF65-F5344CB8AC3E}">
        <p14:creationId xmlns:p14="http://schemas.microsoft.com/office/powerpoint/2010/main" val="281835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a:latin typeface="+mn-lt"/>
              </a:rPr>
              <a:t>How do I get there?</a:t>
            </a:r>
          </a:p>
        </p:txBody>
      </p:sp>
      <p:sp>
        <p:nvSpPr>
          <p:cNvPr id="3" name="Content Placeholder 2"/>
          <p:cNvSpPr>
            <a:spLocks noGrp="1"/>
          </p:cNvSpPr>
          <p:nvPr>
            <p:ph idx="1"/>
          </p:nvPr>
        </p:nvSpPr>
        <p:spPr/>
        <p:txBody>
          <a:bodyPr>
            <a:normAutofit/>
          </a:bodyPr>
          <a:lstStyle/>
          <a:p>
            <a:pPr marL="0" indent="0">
              <a:buNone/>
            </a:pPr>
            <a:r>
              <a:rPr lang="en-US" sz="3600" b="1"/>
              <a:t>What do I have to identify?</a:t>
            </a:r>
          </a:p>
          <a:p>
            <a:pPr lvl="1"/>
            <a:r>
              <a:rPr lang="en-US" sz="3200" b="1"/>
              <a:t>Strengths</a:t>
            </a:r>
          </a:p>
          <a:p>
            <a:pPr lvl="1"/>
            <a:r>
              <a:rPr lang="en-US" sz="3200" b="1"/>
              <a:t>Weaknesses</a:t>
            </a:r>
          </a:p>
          <a:p>
            <a:pPr lvl="1"/>
            <a:r>
              <a:rPr lang="en-US" sz="3200" b="1"/>
              <a:t>Environment</a:t>
            </a:r>
          </a:p>
          <a:p>
            <a:pPr lvl="2"/>
            <a:r>
              <a:rPr lang="en-US" sz="2800" b="1"/>
              <a:t>Barriers</a:t>
            </a:r>
          </a:p>
          <a:p>
            <a:pPr lvl="2"/>
            <a:r>
              <a:rPr lang="en-US" sz="2800" b="1"/>
              <a:t>Support systems</a:t>
            </a:r>
          </a:p>
          <a:p>
            <a:endParaRPr lang="en-US"/>
          </a:p>
        </p:txBody>
      </p:sp>
    </p:spTree>
    <p:extLst>
      <p:ext uri="{BB962C8B-B14F-4D97-AF65-F5344CB8AC3E}">
        <p14:creationId xmlns:p14="http://schemas.microsoft.com/office/powerpoint/2010/main" val="393698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b="1">
                <a:latin typeface="+mn-lt"/>
              </a:rPr>
              <a:t>SWOT Analysis</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322750" y="2438400"/>
            <a:ext cx="7495505" cy="4181341"/>
          </a:xfrm>
        </p:spPr>
      </p:pic>
    </p:spTree>
    <p:extLst>
      <p:ext uri="{BB962C8B-B14F-4D97-AF65-F5344CB8AC3E}">
        <p14:creationId xmlns:p14="http://schemas.microsoft.com/office/powerpoint/2010/main" val="195705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US" sz="6100" b="1">
                <a:latin typeface="+mn-lt"/>
              </a:rPr>
              <a:t>SWOT Analysis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60" y="1648870"/>
            <a:ext cx="4702848" cy="3560260"/>
          </a:xfrm>
        </p:spPr>
        <p:txBody>
          <a:bodyPr anchor="ctr">
            <a:normAutofit/>
          </a:bodyPr>
          <a:lstStyle/>
          <a:p>
            <a:pPr marL="0" indent="0">
              <a:buNone/>
            </a:pPr>
            <a:r>
              <a:rPr lang="en-US" sz="2400" b="1"/>
              <a:t>“ A SWOT analysis generates information that is helpful in matching an individual’s, organization’s or a group goals, programs and capacities to the social environment in which they operates”</a:t>
            </a:r>
          </a:p>
        </p:txBody>
      </p:sp>
    </p:spTree>
    <p:extLst>
      <p:ext uri="{BB962C8B-B14F-4D97-AF65-F5344CB8AC3E}">
        <p14:creationId xmlns:p14="http://schemas.microsoft.com/office/powerpoint/2010/main" val="113752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colorTemperature colorTemp="8800"/>
                    </a14:imgEffect>
                  </a14:imgLayer>
                </a14:imgProps>
              </a:ext>
            </a:extLst>
          </a:blip>
          <a:stretch>
            <a:fillRect/>
          </a:stretch>
        </p:blipFill>
        <p:spPr>
          <a:xfrm>
            <a:off x="2357030" y="643467"/>
            <a:ext cx="747794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934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C148-C7BF-4DF7-ADC7-C999D9DDC9D9}"/>
              </a:ext>
            </a:extLst>
          </p:cNvPr>
          <p:cNvSpPr>
            <a:spLocks noGrp="1"/>
          </p:cNvSpPr>
          <p:nvPr>
            <p:ph type="title"/>
          </p:nvPr>
        </p:nvSpPr>
        <p:spPr/>
        <p:txBody>
          <a:bodyPr/>
          <a:lstStyle/>
          <a:p>
            <a:pPr algn="ctr"/>
            <a:r>
              <a:rPr lang="en-US" b="1" dirty="0">
                <a:solidFill>
                  <a:schemeClr val="accent4">
                    <a:lumMod val="75000"/>
                  </a:schemeClr>
                </a:solidFill>
              </a:rPr>
              <a:t>Ground rules</a:t>
            </a:r>
          </a:p>
        </p:txBody>
      </p:sp>
      <p:sp>
        <p:nvSpPr>
          <p:cNvPr id="3" name="Content Placeholder 2">
            <a:extLst>
              <a:ext uri="{FF2B5EF4-FFF2-40B4-BE49-F238E27FC236}">
                <a16:creationId xmlns:a16="http://schemas.microsoft.com/office/drawing/2014/main" id="{C6CC2546-0F35-48DF-9CDF-1FC1FEAF7BD5}"/>
              </a:ext>
            </a:extLst>
          </p:cNvPr>
          <p:cNvSpPr>
            <a:spLocks noGrp="1"/>
          </p:cNvSpPr>
          <p:nvPr>
            <p:ph idx="1"/>
          </p:nvPr>
        </p:nvSpPr>
        <p:spPr>
          <a:xfrm>
            <a:off x="1596280" y="1883955"/>
            <a:ext cx="8093365" cy="4428445"/>
          </a:xfrm>
        </p:spPr>
        <p:txBody>
          <a:bodyPr/>
          <a:lstStyle/>
          <a:p>
            <a:pPr>
              <a:lnSpc>
                <a:spcPct val="150000"/>
              </a:lnSpc>
            </a:pPr>
            <a:r>
              <a:rPr lang="en-US" dirty="0"/>
              <a:t>Interactivity is must</a:t>
            </a:r>
          </a:p>
          <a:p>
            <a:pPr>
              <a:lnSpc>
                <a:spcPct val="150000"/>
              </a:lnSpc>
            </a:pPr>
            <a:r>
              <a:rPr lang="en-US" dirty="0"/>
              <a:t>Proactivity is expected</a:t>
            </a:r>
          </a:p>
          <a:p>
            <a:pPr>
              <a:lnSpc>
                <a:spcPct val="150000"/>
              </a:lnSpc>
            </a:pPr>
            <a:r>
              <a:rPr lang="en-US" dirty="0"/>
              <a:t>No mobile phones during lecture</a:t>
            </a:r>
          </a:p>
          <a:p>
            <a:pPr>
              <a:lnSpc>
                <a:spcPct val="150000"/>
              </a:lnSpc>
            </a:pPr>
            <a:r>
              <a:rPr lang="en-US" dirty="0"/>
              <a:t>Allow access to digital devices during activities</a:t>
            </a:r>
          </a:p>
          <a:p>
            <a:pPr>
              <a:lnSpc>
                <a:spcPct val="150000"/>
              </a:lnSpc>
            </a:pPr>
            <a:r>
              <a:rPr lang="en-US" dirty="0"/>
              <a:t>Activity based learning</a:t>
            </a:r>
          </a:p>
          <a:p>
            <a:endParaRPr lang="en-US" dirty="0"/>
          </a:p>
          <a:p>
            <a:endParaRPr lang="en-US" dirty="0"/>
          </a:p>
        </p:txBody>
      </p:sp>
    </p:spTree>
    <p:extLst>
      <p:ext uri="{BB962C8B-B14F-4D97-AF65-F5344CB8AC3E}">
        <p14:creationId xmlns:p14="http://schemas.microsoft.com/office/powerpoint/2010/main" val="111791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b="1">
                <a:solidFill>
                  <a:srgbClr val="FFFFFF"/>
                </a:solidFill>
                <a:latin typeface="+mn-lt"/>
              </a:rPr>
              <a:t>For a productive SWOT</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b="1">
                <a:solidFill>
                  <a:srgbClr val="000000"/>
                </a:solidFill>
              </a:rPr>
              <a:t>Stay focused</a:t>
            </a:r>
          </a:p>
          <a:p>
            <a:r>
              <a:rPr lang="en-US" sz="2400" b="1">
                <a:solidFill>
                  <a:srgbClr val="000000"/>
                </a:solidFill>
              </a:rPr>
              <a:t>Be specific and avoid gray areas</a:t>
            </a:r>
          </a:p>
          <a:p>
            <a:r>
              <a:rPr lang="en-US" sz="2400" b="1">
                <a:solidFill>
                  <a:srgbClr val="000000"/>
                </a:solidFill>
              </a:rPr>
              <a:t>Keep SWOT short and simple</a:t>
            </a:r>
          </a:p>
          <a:p>
            <a:r>
              <a:rPr lang="en-US" sz="2400" b="1">
                <a:solidFill>
                  <a:srgbClr val="000000"/>
                </a:solidFill>
              </a:rPr>
              <a:t>Avoid complexity and over analysis</a:t>
            </a:r>
          </a:p>
          <a:p>
            <a:endParaRPr lang="en-US" sz="2400" b="1">
              <a:solidFill>
                <a:srgbClr val="000000"/>
              </a:solidFill>
            </a:endParaRPr>
          </a:p>
        </p:txBody>
      </p:sp>
    </p:spTree>
    <p:extLst>
      <p:ext uri="{BB962C8B-B14F-4D97-AF65-F5344CB8AC3E}">
        <p14:creationId xmlns:p14="http://schemas.microsoft.com/office/powerpoint/2010/main" val="3767708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a:latin typeface="+mn-lt"/>
              </a:rPr>
              <a:t>RIDO Scale of Self Assessment</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981971" y="1825625"/>
            <a:ext cx="6228060" cy="4351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1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049032" y="2028617"/>
            <a:ext cx="10093936" cy="2800767"/>
          </a:xfrm>
          <a:prstGeom prst="rect">
            <a:avLst/>
          </a:prstGeom>
          <a:solidFill>
            <a:schemeClr val="accent6">
              <a:lumMod val="75000"/>
            </a:schemeClr>
          </a:solidFill>
        </p:spPr>
        <p:txBody>
          <a:bodyPr wrap="square" rtlCol="0">
            <a:spAutoFit/>
          </a:bodyPr>
          <a:lstStyle/>
          <a:p>
            <a:pPr algn="ctr"/>
            <a:r>
              <a:rPr lang="en-US" sz="8800" b="1">
                <a:ln w="6600">
                  <a:solidFill>
                    <a:schemeClr val="accent2"/>
                  </a:solidFill>
                  <a:prstDash val="solid"/>
                </a:ln>
                <a:solidFill>
                  <a:srgbClr val="FFFFFF"/>
                </a:solidFill>
                <a:effectLst>
                  <a:outerShdw dist="38100" dir="2700000" algn="tl" rotWithShape="0">
                    <a:schemeClr val="accent2"/>
                  </a:outerShdw>
                </a:effectLst>
              </a:rPr>
              <a:t>Let’s Introduce Ourselves!!</a:t>
            </a:r>
          </a:p>
        </p:txBody>
      </p:sp>
    </p:spTree>
    <p:extLst>
      <p:ext uri="{BB962C8B-B14F-4D97-AF65-F5344CB8AC3E}">
        <p14:creationId xmlns:p14="http://schemas.microsoft.com/office/powerpoint/2010/main" val="2968096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p:cNvSpPr txBox="1"/>
          <p:nvPr/>
        </p:nvSpPr>
        <p:spPr>
          <a:xfrm>
            <a:off x="3204642" y="2353641"/>
            <a:ext cx="5782716" cy="2150719"/>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ln w="6600">
                  <a:solidFill>
                    <a:schemeClr val="accent2"/>
                  </a:solidFill>
                  <a:prstDash val="solid"/>
                </a:ln>
                <a:solidFill>
                  <a:srgbClr val="080808"/>
                </a:solidFill>
                <a:effectLst>
                  <a:outerShdw dist="38100" dir="2700000" algn="tl" rotWithShape="0">
                    <a:schemeClr val="accent2"/>
                  </a:outerShdw>
                </a:effectLst>
                <a:latin typeface="+mj-lt"/>
                <a:ea typeface="+mj-ea"/>
                <a:cs typeface="+mj-cs"/>
              </a:rPr>
              <a:t>Let’s Introduce Our Friends!!</a:t>
            </a:r>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92133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34853" y="234232"/>
            <a:ext cx="11500833" cy="6469219"/>
          </a:xfrm>
          <a:prstGeom prst="rect">
            <a:avLst/>
          </a:prstGeom>
          <a:ln>
            <a:noFill/>
          </a:ln>
          <a:effectLst>
            <a:softEdge rad="112500"/>
          </a:effectLst>
        </p:spPr>
      </p:pic>
    </p:spTree>
    <p:extLst>
      <p:ext uri="{BB962C8B-B14F-4D97-AF65-F5344CB8AC3E}">
        <p14:creationId xmlns:p14="http://schemas.microsoft.com/office/powerpoint/2010/main" val="125123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CC34-36D0-404A-A442-F08B5B649E62}"/>
              </a:ext>
            </a:extLst>
          </p:cNvPr>
          <p:cNvSpPr>
            <a:spLocks noGrp="1"/>
          </p:cNvSpPr>
          <p:nvPr>
            <p:ph type="title"/>
          </p:nvPr>
        </p:nvSpPr>
        <p:spPr>
          <a:xfrm>
            <a:off x="3543300" y="287336"/>
            <a:ext cx="5105400" cy="553998"/>
          </a:xfrm>
        </p:spPr>
        <p:txBody>
          <a:bodyPr>
            <a:normAutofit fontScale="90000"/>
          </a:bodyPr>
          <a:lstStyle/>
          <a:p>
            <a:r>
              <a:rPr lang="en-US" b="1"/>
              <a:t>Self Introduction</a:t>
            </a:r>
            <a:endParaRPr lang="en-US" b="1" dirty="0"/>
          </a:p>
        </p:txBody>
      </p:sp>
      <p:pic>
        <p:nvPicPr>
          <p:cNvPr id="5" name="Picture 4" descr="A screenshot of a person&#10;&#10;Description automatically generated">
            <a:extLst>
              <a:ext uri="{FF2B5EF4-FFF2-40B4-BE49-F238E27FC236}">
                <a16:creationId xmlns:a16="http://schemas.microsoft.com/office/drawing/2014/main" id="{C5E4D771-C511-4764-ADC6-26F1ECFA95D5}"/>
              </a:ext>
            </a:extLst>
          </p:cNvPr>
          <p:cNvPicPr>
            <a:picLocks noChangeAspect="1"/>
          </p:cNvPicPr>
          <p:nvPr/>
        </p:nvPicPr>
        <p:blipFill>
          <a:blip r:embed="rId2"/>
          <a:stretch>
            <a:fillRect/>
          </a:stretch>
        </p:blipFill>
        <p:spPr>
          <a:xfrm>
            <a:off x="914400" y="1014209"/>
            <a:ext cx="9904729" cy="5843791"/>
          </a:xfrm>
          <a:prstGeom prst="rect">
            <a:avLst/>
          </a:prstGeom>
          <a:noFill/>
        </p:spPr>
      </p:pic>
    </p:spTree>
    <p:extLst>
      <p:ext uri="{BB962C8B-B14F-4D97-AF65-F5344CB8AC3E}">
        <p14:creationId xmlns:p14="http://schemas.microsoft.com/office/powerpoint/2010/main" val="114907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a:latin typeface="+mn-lt"/>
              </a:rPr>
              <a:t>Do you know yourself?</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9127" y="2464157"/>
            <a:ext cx="2781837" cy="3651251"/>
          </a:xfrm>
        </p:spPr>
      </p:pic>
      <p:sp>
        <p:nvSpPr>
          <p:cNvPr id="6" name="Cloud Callout 5"/>
          <p:cNvSpPr/>
          <p:nvPr/>
        </p:nvSpPr>
        <p:spPr>
          <a:xfrm>
            <a:off x="8139449" y="2261054"/>
            <a:ext cx="3039415" cy="128063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31876" y="2575776"/>
            <a:ext cx="2086379" cy="584775"/>
          </a:xfrm>
          <a:prstGeom prst="rect">
            <a:avLst/>
          </a:prstGeom>
          <a:noFill/>
        </p:spPr>
        <p:txBody>
          <a:bodyPr wrap="square" rtlCol="0">
            <a:spAutoFit/>
          </a:bodyPr>
          <a:lstStyle/>
          <a:p>
            <a:r>
              <a:rPr lang="en-US" sz="3200" b="1"/>
              <a:t>Who am I?</a:t>
            </a:r>
          </a:p>
        </p:txBody>
      </p:sp>
      <p:sp>
        <p:nvSpPr>
          <p:cNvPr id="8" name="Cloud Callout 7"/>
          <p:cNvSpPr/>
          <p:nvPr/>
        </p:nvSpPr>
        <p:spPr>
          <a:xfrm>
            <a:off x="7894750" y="3741313"/>
            <a:ext cx="2923505" cy="158410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38694" y="4056310"/>
            <a:ext cx="1957589" cy="954107"/>
          </a:xfrm>
          <a:prstGeom prst="rect">
            <a:avLst/>
          </a:prstGeom>
          <a:noFill/>
        </p:spPr>
        <p:txBody>
          <a:bodyPr wrap="square" rtlCol="0">
            <a:spAutoFit/>
          </a:bodyPr>
          <a:lstStyle/>
          <a:p>
            <a:r>
              <a:rPr lang="en-US" sz="2800" b="1"/>
              <a:t>What am I doing?</a:t>
            </a:r>
          </a:p>
        </p:txBody>
      </p:sp>
      <p:sp>
        <p:nvSpPr>
          <p:cNvPr id="10" name="Cloud Callout 9"/>
          <p:cNvSpPr/>
          <p:nvPr/>
        </p:nvSpPr>
        <p:spPr>
          <a:xfrm flipH="1">
            <a:off x="2846232" y="2312699"/>
            <a:ext cx="2640169" cy="148025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45475" y="2575775"/>
            <a:ext cx="2279559" cy="954107"/>
          </a:xfrm>
          <a:prstGeom prst="rect">
            <a:avLst/>
          </a:prstGeom>
          <a:noFill/>
        </p:spPr>
        <p:txBody>
          <a:bodyPr wrap="square" rtlCol="0">
            <a:spAutoFit/>
          </a:bodyPr>
          <a:lstStyle/>
          <a:p>
            <a:r>
              <a:rPr lang="en-US" sz="2800" b="1"/>
              <a:t>What I want to do?</a:t>
            </a:r>
          </a:p>
        </p:txBody>
      </p:sp>
      <p:sp>
        <p:nvSpPr>
          <p:cNvPr id="12" name="Cloud Callout 11"/>
          <p:cNvSpPr/>
          <p:nvPr/>
        </p:nvSpPr>
        <p:spPr>
          <a:xfrm flipH="1">
            <a:off x="2588655" y="4104647"/>
            <a:ext cx="2820471" cy="143599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78052" y="4443211"/>
            <a:ext cx="2137893" cy="954107"/>
          </a:xfrm>
          <a:prstGeom prst="rect">
            <a:avLst/>
          </a:prstGeom>
          <a:noFill/>
        </p:spPr>
        <p:txBody>
          <a:bodyPr wrap="square" rtlCol="0">
            <a:spAutoFit/>
          </a:bodyPr>
          <a:lstStyle/>
          <a:p>
            <a:r>
              <a:rPr lang="en-US" sz="2800" b="1"/>
              <a:t>Am I on the right path?</a:t>
            </a:r>
          </a:p>
        </p:txBody>
      </p:sp>
      <p:sp>
        <p:nvSpPr>
          <p:cNvPr id="14" name="Cloud Callout 13"/>
          <p:cNvSpPr/>
          <p:nvPr/>
        </p:nvSpPr>
        <p:spPr>
          <a:xfrm>
            <a:off x="7321642" y="5577221"/>
            <a:ext cx="2820471" cy="113086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791721" y="5771574"/>
            <a:ext cx="2112135" cy="830997"/>
          </a:xfrm>
          <a:prstGeom prst="rect">
            <a:avLst/>
          </a:prstGeom>
          <a:noFill/>
        </p:spPr>
        <p:txBody>
          <a:bodyPr wrap="square" rtlCol="0">
            <a:spAutoFit/>
          </a:bodyPr>
          <a:lstStyle/>
          <a:p>
            <a:r>
              <a:rPr lang="en-US" sz="2400" b="1"/>
              <a:t>What do I love in my self?</a:t>
            </a:r>
          </a:p>
        </p:txBody>
      </p:sp>
    </p:spTree>
    <p:extLst>
      <p:ext uri="{BB962C8B-B14F-4D97-AF65-F5344CB8AC3E}">
        <p14:creationId xmlns:p14="http://schemas.microsoft.com/office/powerpoint/2010/main" val="85539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4105" y="802955"/>
            <a:ext cx="4977976" cy="1454051"/>
          </a:xfrm>
        </p:spPr>
        <p:txBody>
          <a:bodyPr>
            <a:normAutofit/>
          </a:bodyPr>
          <a:lstStyle/>
          <a:p>
            <a:r>
              <a:rPr lang="en-US" b="1">
                <a:solidFill>
                  <a:srgbClr val="000000"/>
                </a:solidFill>
                <a:latin typeface="+mn-lt"/>
              </a:rPr>
              <a:t>Reasons to get to know Yourself</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erson with Idea">
            <a:extLst>
              <a:ext uri="{FF2B5EF4-FFF2-40B4-BE49-F238E27FC236}">
                <a16:creationId xmlns:a16="http://schemas.microsoft.com/office/drawing/2014/main" id="{3D745B62-34FF-4760-9411-99DEBD304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p:cNvSpPr>
            <a:spLocks noGrp="1"/>
          </p:cNvSpPr>
          <p:nvPr>
            <p:ph idx="1"/>
          </p:nvPr>
        </p:nvSpPr>
        <p:spPr>
          <a:xfrm>
            <a:off x="6090574" y="2421682"/>
            <a:ext cx="4977578" cy="3639289"/>
          </a:xfrm>
        </p:spPr>
        <p:txBody>
          <a:bodyPr anchor="ctr">
            <a:normAutofit/>
          </a:bodyPr>
          <a:lstStyle/>
          <a:p>
            <a:r>
              <a:rPr lang="en-US" sz="2000" b="1">
                <a:solidFill>
                  <a:srgbClr val="000000"/>
                </a:solidFill>
              </a:rPr>
              <a:t>You will discover something that you don’t know about yourself</a:t>
            </a:r>
          </a:p>
          <a:p>
            <a:r>
              <a:rPr lang="en-US" sz="2000" b="1">
                <a:solidFill>
                  <a:srgbClr val="000000"/>
                </a:solidFill>
              </a:rPr>
              <a:t>You will know where your moods, attitudes and belief begins and other people’s stop</a:t>
            </a:r>
          </a:p>
          <a:p>
            <a:r>
              <a:rPr lang="en-US" sz="2000" b="1">
                <a:solidFill>
                  <a:srgbClr val="000000"/>
                </a:solidFill>
              </a:rPr>
              <a:t>You will notice more than you imagine about the rest of the world</a:t>
            </a:r>
          </a:p>
          <a:p>
            <a:r>
              <a:rPr lang="en-US" sz="2000" b="1">
                <a:solidFill>
                  <a:srgbClr val="000000"/>
                </a:solidFill>
              </a:rPr>
              <a:t>You will be more happy</a:t>
            </a:r>
          </a:p>
          <a:p>
            <a:r>
              <a:rPr lang="en-US" sz="2000" b="1">
                <a:solidFill>
                  <a:srgbClr val="000000"/>
                </a:solidFill>
              </a:rPr>
              <a:t>You will find yourself on track to getting what you want</a:t>
            </a:r>
          </a:p>
        </p:txBody>
      </p:sp>
    </p:spTree>
    <p:extLst>
      <p:ext uri="{BB962C8B-B14F-4D97-AF65-F5344CB8AC3E}">
        <p14:creationId xmlns:p14="http://schemas.microsoft.com/office/powerpoint/2010/main" val="48217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640080" y="1243013"/>
            <a:ext cx="3855720" cy="4371974"/>
          </a:xfrm>
        </p:spPr>
        <p:txBody>
          <a:bodyPr>
            <a:normAutofit/>
          </a:bodyPr>
          <a:lstStyle/>
          <a:p>
            <a:r>
              <a:rPr lang="en-US" b="1">
                <a:solidFill>
                  <a:srgbClr val="FFFFFF"/>
                </a:solidFill>
                <a:latin typeface="+mn-lt"/>
              </a:rPr>
              <a:t>Getting to Know Yourself</a:t>
            </a: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172200" y="804672"/>
            <a:ext cx="5221224" cy="5230368"/>
          </a:xfrm>
        </p:spPr>
        <p:txBody>
          <a:bodyPr anchor="ctr">
            <a:normAutofit/>
          </a:bodyPr>
          <a:lstStyle/>
          <a:p>
            <a:pPr>
              <a:spcBef>
                <a:spcPct val="0"/>
              </a:spcBef>
              <a:buSzPct val="155000"/>
              <a:buBlip>
                <a:blip r:embed="rId3"/>
              </a:buBlip>
              <a:defRPr/>
            </a:pPr>
            <a:r>
              <a:rPr lang="en-US" sz="2400" b="1" dirty="0">
                <a:solidFill>
                  <a:srgbClr val="000000"/>
                </a:solidFill>
              </a:rPr>
              <a:t>Describe yourself!</a:t>
            </a:r>
          </a:p>
          <a:p>
            <a:pPr lvl="1">
              <a:spcBef>
                <a:spcPts val="800"/>
              </a:spcBef>
              <a:buSzPct val="155000"/>
              <a:buBlip>
                <a:blip r:embed="rId3"/>
              </a:buBlip>
              <a:defRPr/>
            </a:pPr>
            <a:r>
              <a:rPr lang="en-US" b="1" dirty="0">
                <a:solidFill>
                  <a:srgbClr val="000000"/>
                </a:solidFill>
              </a:rPr>
              <a:t>Write down what you look like </a:t>
            </a:r>
          </a:p>
          <a:p>
            <a:pPr lvl="1">
              <a:spcBef>
                <a:spcPts val="800"/>
              </a:spcBef>
              <a:buSzPct val="155000"/>
              <a:buBlip>
                <a:blip r:embed="rId3"/>
              </a:buBlip>
              <a:defRPr/>
            </a:pPr>
            <a:r>
              <a:rPr lang="en-US" b="1" dirty="0">
                <a:solidFill>
                  <a:srgbClr val="000000"/>
                </a:solidFill>
              </a:rPr>
              <a:t>Where you live</a:t>
            </a:r>
          </a:p>
          <a:p>
            <a:pPr lvl="1">
              <a:spcBef>
                <a:spcPts val="800"/>
              </a:spcBef>
              <a:buSzPct val="155000"/>
              <a:buBlip>
                <a:blip r:embed="rId3"/>
              </a:buBlip>
              <a:defRPr/>
            </a:pPr>
            <a:r>
              <a:rPr lang="en-US" b="1" dirty="0">
                <a:solidFill>
                  <a:srgbClr val="000000"/>
                </a:solidFill>
              </a:rPr>
              <a:t>Where you went to school</a:t>
            </a:r>
          </a:p>
          <a:p>
            <a:pPr lvl="1">
              <a:spcBef>
                <a:spcPts val="800"/>
              </a:spcBef>
              <a:buSzPct val="155000"/>
              <a:buBlip>
                <a:blip r:embed="rId3"/>
              </a:buBlip>
              <a:defRPr/>
            </a:pPr>
            <a:r>
              <a:rPr lang="en-US" b="1" dirty="0">
                <a:solidFill>
                  <a:srgbClr val="000000"/>
                </a:solidFill>
              </a:rPr>
              <a:t>Include things you like to do</a:t>
            </a:r>
          </a:p>
          <a:p>
            <a:pPr lvl="1">
              <a:spcBef>
                <a:spcPts val="800"/>
              </a:spcBef>
              <a:buSzPct val="155000"/>
              <a:buBlip>
                <a:blip r:embed="rId3"/>
              </a:buBlip>
              <a:defRPr/>
            </a:pPr>
            <a:r>
              <a:rPr lang="en-US" b="1" dirty="0">
                <a:solidFill>
                  <a:srgbClr val="000000"/>
                </a:solidFill>
              </a:rPr>
              <a:t>What is your future plan?</a:t>
            </a:r>
          </a:p>
          <a:p>
            <a:pPr lvl="1">
              <a:spcBef>
                <a:spcPts val="800"/>
              </a:spcBef>
              <a:buSzPct val="155000"/>
              <a:buBlip>
                <a:blip r:embed="rId3"/>
              </a:buBlip>
              <a:defRPr/>
            </a:pPr>
            <a:r>
              <a:rPr lang="en-US" b="1" dirty="0">
                <a:solidFill>
                  <a:srgbClr val="000000"/>
                </a:solidFill>
              </a:rPr>
              <a:t>Add anything else you think is important about you. </a:t>
            </a:r>
          </a:p>
          <a:p>
            <a:endParaRPr lang="en-US" sz="2400" b="1" dirty="0">
              <a:solidFill>
                <a:srgbClr val="000000"/>
              </a:solidFill>
            </a:endParaRPr>
          </a:p>
        </p:txBody>
      </p:sp>
    </p:spTree>
    <p:extLst>
      <p:ext uri="{BB962C8B-B14F-4D97-AF65-F5344CB8AC3E}">
        <p14:creationId xmlns:p14="http://schemas.microsoft.com/office/powerpoint/2010/main" val="34847896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2">
            <a:extLst>
              <a:ext uri="{FF2B5EF4-FFF2-40B4-BE49-F238E27FC236}">
                <a16:creationId xmlns:a16="http://schemas.microsoft.com/office/drawing/2014/main" id="{2D729840-706E-4E14-844F-1463E031E42B}"/>
              </a:ext>
            </a:extLst>
          </p:cNvPr>
          <p:cNvSpPr>
            <a:spLocks noGrp="1"/>
          </p:cNvSpPr>
          <p:nvPr>
            <p:ph type="title"/>
          </p:nvPr>
        </p:nvSpPr>
        <p:spPr>
          <a:prstGeom prst="rect">
            <a:avLst/>
          </a:prstGeom>
        </p:spPr>
        <p:txBody>
          <a:bodyPr anchor="ctr">
            <a:normAutofit/>
          </a:bodyPr>
          <a:lstStyle/>
          <a:p>
            <a:pPr algn="ctr"/>
            <a:r>
              <a:rPr lang="en-US" altLang="en-US" dirty="0">
                <a:solidFill>
                  <a:srgbClr val="7030A0"/>
                </a:solidFill>
              </a:rPr>
              <a:t>Know your batch</a:t>
            </a:r>
          </a:p>
        </p:txBody>
      </p:sp>
      <p:sp>
        <p:nvSpPr>
          <p:cNvPr id="2" name="Content Placeholder 1">
            <a:extLst>
              <a:ext uri="{FF2B5EF4-FFF2-40B4-BE49-F238E27FC236}">
                <a16:creationId xmlns:a16="http://schemas.microsoft.com/office/drawing/2014/main" id="{B2E27E93-9C45-4655-A86E-C490C444B72A}"/>
              </a:ext>
            </a:extLst>
          </p:cNvPr>
          <p:cNvSpPr>
            <a:spLocks noGrp="1"/>
          </p:cNvSpPr>
          <p:nvPr>
            <p:ph idx="1"/>
          </p:nvPr>
        </p:nvSpPr>
        <p:spPr>
          <a:xfrm>
            <a:off x="1192438" y="1690689"/>
            <a:ext cx="8760543" cy="4681415"/>
          </a:xfrm>
          <a:prstGeom prst="rect">
            <a:avLst/>
          </a:prstGeom>
        </p:spPr>
        <p:txBody>
          <a:bodyPr>
            <a:normAutofit/>
          </a:bodyPr>
          <a:lstStyle/>
          <a:p>
            <a:pPr>
              <a:lnSpc>
                <a:spcPct val="90000"/>
              </a:lnSpc>
              <a:defRPr/>
            </a:pPr>
            <a:endParaRPr lang="en-US" sz="3200" dirty="0">
              <a:solidFill>
                <a:srgbClr val="002060"/>
              </a:solidFill>
            </a:endParaRPr>
          </a:p>
          <a:p>
            <a:pPr marL="0" indent="0">
              <a:buNone/>
              <a:defRPr/>
            </a:pPr>
            <a:endParaRPr lang="en-US" sz="3200" dirty="0">
              <a:solidFill>
                <a:srgbClr val="002060"/>
              </a:solidFill>
            </a:endParaRPr>
          </a:p>
          <a:p>
            <a:pPr marL="0" indent="0">
              <a:buNone/>
              <a:defRPr/>
            </a:pPr>
            <a:endParaRPr lang="en-US" sz="3200" dirty="0"/>
          </a:p>
        </p:txBody>
      </p:sp>
      <p:pic>
        <p:nvPicPr>
          <p:cNvPr id="5" name="Picture 4">
            <a:extLst>
              <a:ext uri="{FF2B5EF4-FFF2-40B4-BE49-F238E27FC236}">
                <a16:creationId xmlns:a16="http://schemas.microsoft.com/office/drawing/2014/main" id="{BE24ED6E-7E3A-E50A-FF69-60AE31138E5A}"/>
              </a:ext>
            </a:extLst>
          </p:cNvPr>
          <p:cNvPicPr>
            <a:picLocks noChangeAspect="1"/>
          </p:cNvPicPr>
          <p:nvPr/>
        </p:nvPicPr>
        <p:blipFill>
          <a:blip r:embed="rId2"/>
          <a:stretch>
            <a:fillRect/>
          </a:stretch>
        </p:blipFill>
        <p:spPr>
          <a:xfrm>
            <a:off x="1942151" y="1836261"/>
            <a:ext cx="8365067" cy="4199467"/>
          </a:xfrm>
          <a:prstGeom prst="rect">
            <a:avLst/>
          </a:prstGeom>
        </p:spPr>
      </p:pic>
    </p:spTree>
    <p:extLst>
      <p:ext uri="{BB962C8B-B14F-4D97-AF65-F5344CB8AC3E}">
        <p14:creationId xmlns:p14="http://schemas.microsoft.com/office/powerpoint/2010/main" val="211572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470" y="66505"/>
            <a:ext cx="10515600" cy="1325563"/>
          </a:xfrm>
        </p:spPr>
        <p:txBody>
          <a:bodyPr/>
          <a:lstStyle/>
          <a:p>
            <a:r>
              <a:rPr lang="en-US"/>
              <a:t>Johari Model </a:t>
            </a:r>
          </a:p>
        </p:txBody>
      </p:sp>
      <p:sp>
        <p:nvSpPr>
          <p:cNvPr id="3" name="Content Placeholder 2"/>
          <p:cNvSpPr>
            <a:spLocks noGrp="1"/>
          </p:cNvSpPr>
          <p:nvPr>
            <p:ph idx="1"/>
          </p:nvPr>
        </p:nvSpPr>
        <p:spPr>
          <a:xfrm>
            <a:off x="694038" y="1557895"/>
            <a:ext cx="11163300" cy="4927600"/>
          </a:xfrm>
        </p:spPr>
        <p:txBody>
          <a:bodyPr/>
          <a:lstStyle/>
          <a:p>
            <a:r>
              <a:rPr lang="en-US"/>
              <a:t>The Johari window is a framework developed by two psychologists named Joe and Harry as an aid for understanding the self.</a:t>
            </a:r>
          </a:p>
          <a:p>
            <a:endParaRPr lang="en-US"/>
          </a:p>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5897" b="9949"/>
          <a:stretch/>
        </p:blipFill>
        <p:spPr>
          <a:xfrm>
            <a:off x="1621017" y="2454104"/>
            <a:ext cx="8954307" cy="4318686"/>
          </a:xfrm>
          <a:prstGeom prst="rect">
            <a:avLst/>
          </a:prstGeom>
        </p:spPr>
      </p:pic>
    </p:spTree>
    <p:extLst>
      <p:ext uri="{BB962C8B-B14F-4D97-AF65-F5344CB8AC3E}">
        <p14:creationId xmlns:p14="http://schemas.microsoft.com/office/powerpoint/2010/main" val="378694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8361" y="-146500"/>
            <a:ext cx="3669161" cy="2760098"/>
          </a:xfrm>
        </p:spPr>
        <p:txBody>
          <a:bodyPr>
            <a:normAutofit/>
          </a:bodyPr>
          <a:lstStyle/>
          <a:p>
            <a:r>
              <a:rPr lang="en-US">
                <a:solidFill>
                  <a:srgbClr val="FFFFFF"/>
                </a:solidFill>
              </a:rPr>
              <a:t>Johari Model </a:t>
            </a:r>
          </a:p>
        </p:txBody>
      </p:sp>
      <p:sp>
        <p:nvSpPr>
          <p:cNvPr id="3" name="Content Placeholder 2"/>
          <p:cNvSpPr>
            <a:spLocks noGrp="1"/>
          </p:cNvSpPr>
          <p:nvPr>
            <p:ph idx="1"/>
          </p:nvPr>
        </p:nvSpPr>
        <p:spPr>
          <a:xfrm>
            <a:off x="6234881" y="651613"/>
            <a:ext cx="5645749" cy="6101697"/>
          </a:xfrm>
        </p:spPr>
        <p:txBody>
          <a:bodyPr anchor="ctr">
            <a:noAutofit/>
          </a:bodyPr>
          <a:lstStyle/>
          <a:p>
            <a:pPr marL="227965" indent="-227965"/>
            <a:r>
              <a:rPr lang="en-US" sz="2000" dirty="0">
                <a:solidFill>
                  <a:srgbClr val="000000"/>
                </a:solidFill>
              </a:rPr>
              <a:t>One room is </a:t>
            </a:r>
            <a:r>
              <a:rPr lang="en-US" sz="2000" b="1" dirty="0">
                <a:solidFill>
                  <a:srgbClr val="000000"/>
                </a:solidFill>
              </a:rPr>
              <a:t>open</a:t>
            </a:r>
            <a:r>
              <a:rPr lang="en-US" sz="2000" dirty="0">
                <a:solidFill>
                  <a:srgbClr val="000000"/>
                </a:solidFill>
              </a:rPr>
              <a:t>. This represents things that both you and others know about you. For example, this might include your job title, your hair color, and so on. You might say this is the “public” you.</a:t>
            </a:r>
            <a:endParaRPr lang="en-US" sz="2000" dirty="0"/>
          </a:p>
          <a:p>
            <a:pPr marL="227965" indent="-227965"/>
            <a:r>
              <a:rPr lang="en-US" sz="2000" dirty="0">
                <a:solidFill>
                  <a:srgbClr val="000000"/>
                </a:solidFill>
              </a:rPr>
              <a:t>Another room is </a:t>
            </a:r>
            <a:r>
              <a:rPr lang="en-US" sz="2000" b="1" dirty="0">
                <a:solidFill>
                  <a:srgbClr val="000000"/>
                </a:solidFill>
              </a:rPr>
              <a:t>hidden</a:t>
            </a:r>
            <a:r>
              <a:rPr lang="en-US" sz="2000" dirty="0">
                <a:solidFill>
                  <a:srgbClr val="000000"/>
                </a:solidFill>
              </a:rPr>
              <a:t>. This represents things you know about yourself that others don’t know. This might include feelings that you don’t share, or other things you conceal from others. This is the “private” you.</a:t>
            </a:r>
            <a:endParaRPr lang="en-US" sz="2000" dirty="0">
              <a:solidFill>
                <a:srgbClr val="000000"/>
              </a:solidFill>
              <a:cs typeface="Calibri"/>
            </a:endParaRPr>
          </a:p>
          <a:p>
            <a:pPr marL="227965" indent="-227965"/>
            <a:r>
              <a:rPr lang="en-US" sz="2000" dirty="0">
                <a:solidFill>
                  <a:srgbClr val="000000"/>
                </a:solidFill>
              </a:rPr>
              <a:t>The last room is your </a:t>
            </a:r>
            <a:r>
              <a:rPr lang="en-US" sz="2000" b="1" dirty="0">
                <a:solidFill>
                  <a:srgbClr val="000000"/>
                </a:solidFill>
              </a:rPr>
              <a:t>blind spot</a:t>
            </a:r>
            <a:r>
              <a:rPr lang="en-US" sz="2000" dirty="0">
                <a:solidFill>
                  <a:srgbClr val="000000"/>
                </a:solidFill>
              </a:rPr>
              <a:t>. This represents the things that others can see about you, but that you are unaware of. Maybe people see you as self-assertive person but don’t tell you. This is the public self that you are unaware of.</a:t>
            </a:r>
            <a:endParaRPr lang="en-US" sz="2000" dirty="0">
              <a:solidFill>
                <a:srgbClr val="000000"/>
              </a:solidFill>
              <a:cs typeface="Calibri"/>
            </a:endParaRPr>
          </a:p>
          <a:p>
            <a:pPr marL="227965" indent="-227965"/>
            <a:r>
              <a:rPr lang="en-US" sz="2000" dirty="0">
                <a:solidFill>
                  <a:srgbClr val="000000"/>
                </a:solidFill>
                <a:ea typeface="+mn-lt"/>
                <a:cs typeface="+mn-lt"/>
              </a:rPr>
              <a:t>Another room is </a:t>
            </a:r>
            <a:r>
              <a:rPr lang="en-US" sz="2000" b="1" dirty="0">
                <a:solidFill>
                  <a:srgbClr val="000000"/>
                </a:solidFill>
                <a:ea typeface="+mn-lt"/>
                <a:cs typeface="+mn-lt"/>
              </a:rPr>
              <a:t>unknown</a:t>
            </a:r>
            <a:r>
              <a:rPr lang="en-US" sz="2000" dirty="0">
                <a:solidFill>
                  <a:srgbClr val="000000"/>
                </a:solidFill>
                <a:ea typeface="+mn-lt"/>
                <a:cs typeface="+mn-lt"/>
              </a:rPr>
              <a:t>. This represents the things that you don’t know about yourself, and neither does anyone else. You may have feelings that you are not aware of, or you may be capable of things you don’t know you are capable of. This is the “unknown” you.</a:t>
            </a:r>
            <a:endParaRPr lang="en-US" sz="2000" dirty="0">
              <a:solidFill>
                <a:srgbClr val="000000"/>
              </a:solidFill>
              <a:cs typeface="Calibri"/>
            </a:endParaRPr>
          </a:p>
          <a:p>
            <a:pPr marL="227965" indent="-227965"/>
            <a:endParaRPr lang="en-US" sz="2000" dirty="0">
              <a:solidFill>
                <a:srgbClr val="000000"/>
              </a:solidFill>
              <a:cs typeface="Calibri"/>
            </a:endParaRPr>
          </a:p>
        </p:txBody>
      </p:sp>
      <p:pic>
        <p:nvPicPr>
          <p:cNvPr id="4" name="Picture 3" descr="Diagram&#10;&#10;Description automatically generated">
            <a:extLst>
              <a:ext uri="{FF2B5EF4-FFF2-40B4-BE49-F238E27FC236}">
                <a16:creationId xmlns:a16="http://schemas.microsoft.com/office/drawing/2014/main" id="{DDD07A39-71D9-CFC3-D9E7-89C2829B5A5C}"/>
              </a:ext>
            </a:extLst>
          </p:cNvPr>
          <p:cNvPicPr>
            <a:picLocks noChangeAspect="1"/>
          </p:cNvPicPr>
          <p:nvPr/>
        </p:nvPicPr>
        <p:blipFill rotWithShape="1">
          <a:blip r:embed="rId3">
            <a:extLst>
              <a:ext uri="{28A0092B-C50C-407E-A947-70E740481C1C}">
                <a14:useLocalDpi xmlns:a14="http://schemas.microsoft.com/office/drawing/2010/main" val="0"/>
              </a:ext>
            </a:extLst>
          </a:blip>
          <a:srcRect l="18553" t="19865" r="15870" b="9706"/>
          <a:stretch/>
        </p:blipFill>
        <p:spPr>
          <a:xfrm>
            <a:off x="-5123" y="1872670"/>
            <a:ext cx="6189589" cy="4981296"/>
          </a:xfrm>
          <a:prstGeom prst="rect">
            <a:avLst/>
          </a:prstGeom>
        </p:spPr>
      </p:pic>
    </p:spTree>
    <p:extLst>
      <p:ext uri="{BB962C8B-B14F-4D97-AF65-F5344CB8AC3E}">
        <p14:creationId xmlns:p14="http://schemas.microsoft.com/office/powerpoint/2010/main" val="1211683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TotalTime>
  <Words>1008</Words>
  <Application>Microsoft Macintosh PowerPoint</Application>
  <PresentationFormat>Widescreen</PresentationFormat>
  <Paragraphs>96</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Module: CS103.3 Professional Development </vt:lpstr>
      <vt:lpstr>Ground rules</vt:lpstr>
      <vt:lpstr>Self Introduction</vt:lpstr>
      <vt:lpstr>Do you know yourself?</vt:lpstr>
      <vt:lpstr>Reasons to get to know Yourself</vt:lpstr>
      <vt:lpstr>Getting to Know Yourself</vt:lpstr>
      <vt:lpstr>Know your batch</vt:lpstr>
      <vt:lpstr>Johari Model </vt:lpstr>
      <vt:lpstr>Johari Model </vt:lpstr>
      <vt:lpstr>What is your vision?</vt:lpstr>
      <vt:lpstr>Example-Personal vision </vt:lpstr>
      <vt:lpstr>How to write a personal vision statement</vt:lpstr>
      <vt:lpstr>Personal  Objectives</vt:lpstr>
      <vt:lpstr>Four Squares</vt:lpstr>
      <vt:lpstr>PowerPoint Presentation</vt:lpstr>
      <vt:lpstr>How do I get there?</vt:lpstr>
      <vt:lpstr>SWOT Analysis</vt:lpstr>
      <vt:lpstr>SWOT Analysis</vt:lpstr>
      <vt:lpstr>PowerPoint Presentation</vt:lpstr>
      <vt:lpstr>For a productive SWOT</vt:lpstr>
      <vt:lpstr>RIDO Scale of Self Assessment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Perera</dc:creator>
  <cp:lastModifiedBy>Pavithra Kankanamge</cp:lastModifiedBy>
  <cp:revision>4</cp:revision>
  <dcterms:created xsi:type="dcterms:W3CDTF">2020-03-28T01:33:54Z</dcterms:created>
  <dcterms:modified xsi:type="dcterms:W3CDTF">2023-01-18T08:28:30Z</dcterms:modified>
</cp:coreProperties>
</file>